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2" r:id="rId2"/>
    <p:sldMasterId id="2147483684" r:id="rId3"/>
  </p:sldMasterIdLst>
  <p:sldIdLst>
    <p:sldId id="256" r:id="rId4"/>
    <p:sldId id="267" r:id="rId5"/>
    <p:sldId id="309" r:id="rId6"/>
    <p:sldId id="325" r:id="rId7"/>
    <p:sldId id="257" r:id="rId8"/>
    <p:sldId id="296" r:id="rId9"/>
    <p:sldId id="295" r:id="rId10"/>
    <p:sldId id="297" r:id="rId11"/>
    <p:sldId id="298" r:id="rId12"/>
    <p:sldId id="299" r:id="rId13"/>
    <p:sldId id="300" r:id="rId14"/>
    <p:sldId id="301" r:id="rId15"/>
    <p:sldId id="302" r:id="rId16"/>
    <p:sldId id="304" r:id="rId17"/>
    <p:sldId id="305" r:id="rId18"/>
    <p:sldId id="306" r:id="rId19"/>
    <p:sldId id="307" r:id="rId20"/>
    <p:sldId id="308" r:id="rId21"/>
    <p:sldId id="310" r:id="rId22"/>
    <p:sldId id="326" r:id="rId23"/>
    <p:sldId id="327" r:id="rId24"/>
    <p:sldId id="328" r:id="rId25"/>
    <p:sldId id="311" r:id="rId26"/>
    <p:sldId id="312" r:id="rId27"/>
    <p:sldId id="313" r:id="rId28"/>
    <p:sldId id="314" r:id="rId29"/>
    <p:sldId id="315" r:id="rId30"/>
    <p:sldId id="316" r:id="rId31"/>
    <p:sldId id="329" r:id="rId32"/>
    <p:sldId id="330" r:id="rId33"/>
    <p:sldId id="331" r:id="rId34"/>
    <p:sldId id="332" r:id="rId35"/>
    <p:sldId id="333" r:id="rId36"/>
    <p:sldId id="334" r:id="rId37"/>
    <p:sldId id="335" r:id="rId38"/>
    <p:sldId id="336" r:id="rId39"/>
    <p:sldId id="337" r:id="rId40"/>
    <p:sldId id="338" r:id="rId41"/>
    <p:sldId id="339" r:id="rId42"/>
    <p:sldId id="340" r:id="rId43"/>
    <p:sldId id="341" r:id="rId44"/>
    <p:sldId id="342" r:id="rId45"/>
    <p:sldId id="343" r:id="rId46"/>
    <p:sldId id="344" r:id="rId47"/>
    <p:sldId id="345" r:id="rId48"/>
    <p:sldId id="346" r:id="rId49"/>
    <p:sldId id="347" r:id="rId50"/>
    <p:sldId id="348" r:id="rId51"/>
    <p:sldId id="349" r:id="rId52"/>
    <p:sldId id="350" r:id="rId53"/>
    <p:sldId id="351" r:id="rId54"/>
    <p:sldId id="352" r:id="rId55"/>
    <p:sldId id="353" r:id="rId56"/>
    <p:sldId id="355" r:id="rId57"/>
    <p:sldId id="356" r:id="rId58"/>
    <p:sldId id="357" r:id="rId59"/>
    <p:sldId id="358" r:id="rId60"/>
    <p:sldId id="359" r:id="rId61"/>
    <p:sldId id="360" r:id="rId62"/>
    <p:sldId id="361" r:id="rId63"/>
    <p:sldId id="362" r:id="rId64"/>
    <p:sldId id="363" r:id="rId65"/>
    <p:sldId id="364" r:id="rId66"/>
    <p:sldId id="365" r:id="rId67"/>
    <p:sldId id="366" r:id="rId68"/>
    <p:sldId id="367" r:id="rId69"/>
    <p:sldId id="368" r:id="rId70"/>
    <p:sldId id="369" r:id="rId71"/>
    <p:sldId id="370" r:id="rId72"/>
    <p:sldId id="371" r:id="rId73"/>
    <p:sldId id="373" r:id="rId74"/>
    <p:sldId id="388" r:id="rId75"/>
    <p:sldId id="372" r:id="rId76"/>
    <p:sldId id="374" r:id="rId77"/>
    <p:sldId id="375" r:id="rId78"/>
    <p:sldId id="376" r:id="rId79"/>
    <p:sldId id="377" r:id="rId80"/>
    <p:sldId id="378" r:id="rId81"/>
    <p:sldId id="379" r:id="rId82"/>
    <p:sldId id="380" r:id="rId83"/>
    <p:sldId id="381" r:id="rId84"/>
    <p:sldId id="382" r:id="rId85"/>
    <p:sldId id="383" r:id="rId86"/>
    <p:sldId id="384" r:id="rId87"/>
    <p:sldId id="385" r:id="rId88"/>
    <p:sldId id="386" r:id="rId89"/>
    <p:sldId id="387" r:id="rId90"/>
    <p:sldId id="389" r:id="rId91"/>
    <p:sldId id="390" r:id="rId92"/>
    <p:sldId id="391" r:id="rId93"/>
    <p:sldId id="392" r:id="rId94"/>
    <p:sldId id="393" r:id="rId95"/>
    <p:sldId id="394" r:id="rId96"/>
    <p:sldId id="395" r:id="rId97"/>
    <p:sldId id="396" r:id="rId98"/>
    <p:sldId id="397" r:id="rId99"/>
    <p:sldId id="398" r:id="rId100"/>
    <p:sldId id="399" r:id="rId101"/>
    <p:sldId id="400" r:id="rId102"/>
    <p:sldId id="401" r:id="rId103"/>
    <p:sldId id="402" r:id="rId104"/>
    <p:sldId id="403" r:id="rId105"/>
    <p:sldId id="404" r:id="rId106"/>
    <p:sldId id="406" r:id="rId107"/>
    <p:sldId id="405" r:id="rId108"/>
    <p:sldId id="407" r:id="rId109"/>
    <p:sldId id="448" r:id="rId110"/>
    <p:sldId id="409" r:id="rId111"/>
    <p:sldId id="410" r:id="rId112"/>
    <p:sldId id="412" r:id="rId113"/>
    <p:sldId id="411" r:id="rId114"/>
    <p:sldId id="413" r:id="rId115"/>
    <p:sldId id="414" r:id="rId116"/>
    <p:sldId id="415" r:id="rId117"/>
    <p:sldId id="416" r:id="rId118"/>
    <p:sldId id="442" r:id="rId119"/>
    <p:sldId id="417" r:id="rId120"/>
    <p:sldId id="418" r:id="rId121"/>
    <p:sldId id="419" r:id="rId122"/>
    <p:sldId id="420" r:id="rId123"/>
    <p:sldId id="422" r:id="rId124"/>
    <p:sldId id="421" r:id="rId125"/>
    <p:sldId id="424" r:id="rId126"/>
    <p:sldId id="425" r:id="rId127"/>
    <p:sldId id="423" r:id="rId128"/>
    <p:sldId id="427" r:id="rId129"/>
    <p:sldId id="429" r:id="rId130"/>
    <p:sldId id="430" r:id="rId131"/>
    <p:sldId id="431" r:id="rId132"/>
    <p:sldId id="432" r:id="rId133"/>
    <p:sldId id="443" r:id="rId134"/>
    <p:sldId id="433" r:id="rId135"/>
    <p:sldId id="445" r:id="rId136"/>
    <p:sldId id="446" r:id="rId137"/>
    <p:sldId id="447" r:id="rId138"/>
    <p:sldId id="434" r:id="rId139"/>
    <p:sldId id="436" r:id="rId140"/>
    <p:sldId id="437" r:id="rId141"/>
    <p:sldId id="449" r:id="rId142"/>
    <p:sldId id="438" r:id="rId143"/>
    <p:sldId id="439" r:id="rId144"/>
    <p:sldId id="440" r:id="rId145"/>
    <p:sldId id="260" r:id="rId146"/>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8D6"/>
    <a:srgbClr val="148123"/>
    <a:srgbClr val="F8AE4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623" autoAdjust="0"/>
    <p:restoredTop sz="92031" autoAdjust="0"/>
  </p:normalViewPr>
  <p:slideViewPr>
    <p:cSldViewPr snapToGrid="0" snapToObjects="1">
      <p:cViewPr varScale="1">
        <p:scale>
          <a:sx n="91" d="100"/>
          <a:sy n="91" d="100"/>
        </p:scale>
        <p:origin x="88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12" Type="http://schemas.openxmlformats.org/officeDocument/2006/relationships/slide" Target="slides/slide109.xml"/><Relationship Id="rId133" Type="http://schemas.openxmlformats.org/officeDocument/2006/relationships/slide" Target="slides/slide130.xml"/><Relationship Id="rId138" Type="http://schemas.openxmlformats.org/officeDocument/2006/relationships/slide" Target="slides/slide135.xml"/><Relationship Id="rId16" Type="http://schemas.openxmlformats.org/officeDocument/2006/relationships/slide" Target="slides/slide13.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28" Type="http://schemas.openxmlformats.org/officeDocument/2006/relationships/slide" Target="slides/slide125.xml"/><Relationship Id="rId144" Type="http://schemas.openxmlformats.org/officeDocument/2006/relationships/slide" Target="slides/slide141.xml"/><Relationship Id="rId149" Type="http://schemas.openxmlformats.org/officeDocument/2006/relationships/theme" Target="theme/theme1.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113" Type="http://schemas.openxmlformats.org/officeDocument/2006/relationships/slide" Target="slides/slide110.xml"/><Relationship Id="rId118" Type="http://schemas.openxmlformats.org/officeDocument/2006/relationships/slide" Target="slides/slide115.xml"/><Relationship Id="rId134" Type="http://schemas.openxmlformats.org/officeDocument/2006/relationships/slide" Target="slides/slide131.xml"/><Relationship Id="rId139" Type="http://schemas.openxmlformats.org/officeDocument/2006/relationships/slide" Target="slides/slide136.xml"/><Relationship Id="rId80" Type="http://schemas.openxmlformats.org/officeDocument/2006/relationships/slide" Target="slides/slide77.xml"/><Relationship Id="rId85" Type="http://schemas.openxmlformats.org/officeDocument/2006/relationships/slide" Target="slides/slide82.xml"/><Relationship Id="rId150"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103" Type="http://schemas.openxmlformats.org/officeDocument/2006/relationships/slide" Target="slides/slide100.xml"/><Relationship Id="rId108" Type="http://schemas.openxmlformats.org/officeDocument/2006/relationships/slide" Target="slides/slide105.xml"/><Relationship Id="rId116" Type="http://schemas.openxmlformats.org/officeDocument/2006/relationships/slide" Target="slides/slide113.xml"/><Relationship Id="rId124" Type="http://schemas.openxmlformats.org/officeDocument/2006/relationships/slide" Target="slides/slide121.xml"/><Relationship Id="rId129" Type="http://schemas.openxmlformats.org/officeDocument/2006/relationships/slide" Target="slides/slide126.xml"/><Relationship Id="rId137" Type="http://schemas.openxmlformats.org/officeDocument/2006/relationships/slide" Target="slides/slide13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slide" Target="slides/slide93.xml"/><Relationship Id="rId111" Type="http://schemas.openxmlformats.org/officeDocument/2006/relationships/slide" Target="slides/slide108.xml"/><Relationship Id="rId132" Type="http://schemas.openxmlformats.org/officeDocument/2006/relationships/slide" Target="slides/slide129.xml"/><Relationship Id="rId140" Type="http://schemas.openxmlformats.org/officeDocument/2006/relationships/slide" Target="slides/slide137.xml"/><Relationship Id="rId145" Type="http://schemas.openxmlformats.org/officeDocument/2006/relationships/slide" Target="slides/slide142.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6" Type="http://schemas.openxmlformats.org/officeDocument/2006/relationships/slide" Target="slides/slide103.xml"/><Relationship Id="rId114" Type="http://schemas.openxmlformats.org/officeDocument/2006/relationships/slide" Target="slides/slide111.xml"/><Relationship Id="rId119" Type="http://schemas.openxmlformats.org/officeDocument/2006/relationships/slide" Target="slides/slide116.xml"/><Relationship Id="rId127" Type="http://schemas.openxmlformats.org/officeDocument/2006/relationships/slide" Target="slides/slide12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130" Type="http://schemas.openxmlformats.org/officeDocument/2006/relationships/slide" Target="slides/slide127.xml"/><Relationship Id="rId135" Type="http://schemas.openxmlformats.org/officeDocument/2006/relationships/slide" Target="slides/slide132.xml"/><Relationship Id="rId143" Type="http://schemas.openxmlformats.org/officeDocument/2006/relationships/slide" Target="slides/slide140.xml"/><Relationship Id="rId148"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slide" Target="slides/slide122.xml"/><Relationship Id="rId141" Type="http://schemas.openxmlformats.org/officeDocument/2006/relationships/slide" Target="slides/slide138.xml"/><Relationship Id="rId146" Type="http://schemas.openxmlformats.org/officeDocument/2006/relationships/slide" Target="slides/slide143.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131" Type="http://schemas.openxmlformats.org/officeDocument/2006/relationships/slide" Target="slides/slide128.xml"/><Relationship Id="rId136" Type="http://schemas.openxmlformats.org/officeDocument/2006/relationships/slide" Target="slides/slide133.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26" Type="http://schemas.openxmlformats.org/officeDocument/2006/relationships/slide" Target="slides/slide123.xml"/><Relationship Id="rId147"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142" Type="http://schemas.openxmlformats.org/officeDocument/2006/relationships/slide" Target="slides/slide13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2.xml"/><Relationship Id="rId1" Type="http://schemas.openxmlformats.org/officeDocument/2006/relationships/themeOverride" Target="../theme/themeOverride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2.xml"/><Relationship Id="rId1" Type="http://schemas.openxmlformats.org/officeDocument/2006/relationships/themeOverride" Target="../theme/themeOverride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pt-BR"/>
              <a:t>Clique para editar o título Mestre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3D95C858-2BED-5C44-973E-D3F906A9C58B}" type="datetimeFigureOut">
              <a:rPr lang="pt-BR" smtClean="0"/>
              <a:t>04/07/2019</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FBF9ECCD-18F5-A543-B9F7-7F433D6C83C0}" type="slidenum">
              <a:rPr lang="pt-BR" smtClean="0"/>
              <a:t>‹nº›</a:t>
            </a:fld>
            <a:endParaRPr lang="pt-BR"/>
          </a:p>
        </p:txBody>
      </p:sp>
    </p:spTree>
    <p:extLst>
      <p:ext uri="{BB962C8B-B14F-4D97-AF65-F5344CB8AC3E}">
        <p14:creationId xmlns:p14="http://schemas.microsoft.com/office/powerpoint/2010/main" val="1811959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Editar estilos de texto Mestre
Segundo nível
Terceiro nível
Quarto nível
Quinto nível</a:t>
            </a:r>
            <a:endParaRPr lang="en-US" dirty="0"/>
          </a:p>
        </p:txBody>
      </p:sp>
      <p:sp>
        <p:nvSpPr>
          <p:cNvPr id="4" name="Date Placeholder 3"/>
          <p:cNvSpPr>
            <a:spLocks noGrp="1"/>
          </p:cNvSpPr>
          <p:nvPr>
            <p:ph type="dt" sz="half" idx="10"/>
          </p:nvPr>
        </p:nvSpPr>
        <p:spPr/>
        <p:txBody>
          <a:bodyPr/>
          <a:lstStyle/>
          <a:p>
            <a:fld id="{3D95C858-2BED-5C44-973E-D3F906A9C58B}" type="datetimeFigureOut">
              <a:rPr lang="pt-BR" smtClean="0"/>
              <a:t>04/07/2019</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FBF9ECCD-18F5-A543-B9F7-7F433D6C83C0}" type="slidenum">
              <a:rPr lang="pt-BR" smtClean="0"/>
              <a:t>‹nº›</a:t>
            </a:fld>
            <a:endParaRPr lang="pt-BR"/>
          </a:p>
        </p:txBody>
      </p:sp>
    </p:spTree>
    <p:extLst>
      <p:ext uri="{BB962C8B-B14F-4D97-AF65-F5344CB8AC3E}">
        <p14:creationId xmlns:p14="http://schemas.microsoft.com/office/powerpoint/2010/main" val="35693667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pt-BR"/>
              <a:t>Clique para editar o título Mestre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Editar estilos de texto Mestre
Segundo nível
Terceiro nível
Quarto nível
Quinto nível</a:t>
            </a:r>
            <a:endParaRPr lang="en-US" dirty="0"/>
          </a:p>
        </p:txBody>
      </p:sp>
      <p:sp>
        <p:nvSpPr>
          <p:cNvPr id="4" name="Date Placeholder 3"/>
          <p:cNvSpPr>
            <a:spLocks noGrp="1"/>
          </p:cNvSpPr>
          <p:nvPr>
            <p:ph type="dt" sz="half" idx="10"/>
          </p:nvPr>
        </p:nvSpPr>
        <p:spPr/>
        <p:txBody>
          <a:bodyPr/>
          <a:lstStyle/>
          <a:p>
            <a:fld id="{3D95C858-2BED-5C44-973E-D3F906A9C58B}" type="datetimeFigureOut">
              <a:rPr lang="pt-BR" smtClean="0"/>
              <a:t>04/07/2019</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FBF9ECCD-18F5-A543-B9F7-7F433D6C83C0}" type="slidenum">
              <a:rPr lang="pt-BR" smtClean="0"/>
              <a:t>‹nº›</a:t>
            </a:fld>
            <a:endParaRPr lang="pt-BR"/>
          </a:p>
        </p:txBody>
      </p:sp>
    </p:spTree>
    <p:extLst>
      <p:ext uri="{BB962C8B-B14F-4D97-AF65-F5344CB8AC3E}">
        <p14:creationId xmlns:p14="http://schemas.microsoft.com/office/powerpoint/2010/main" val="23575257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pt-BR"/>
              <a:t>Editar estilos de texto Mestre
Segundo nível
Terceiro nível
Quarto nível
Quinto nível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pt-BR"/>
              <a:t>Editar estilos de texto Mestre
Segundo nível
Terceiro nível
Quarto nível
Quinto nível</a:t>
            </a:r>
            <a:endParaRPr lang="en-US" dirty="0"/>
          </a:p>
        </p:txBody>
      </p:sp>
      <p:sp>
        <p:nvSpPr>
          <p:cNvPr id="5" name="Date Placeholder 4"/>
          <p:cNvSpPr>
            <a:spLocks noGrp="1"/>
          </p:cNvSpPr>
          <p:nvPr>
            <p:ph type="dt" sz="half" idx="10"/>
          </p:nvPr>
        </p:nvSpPr>
        <p:spPr/>
        <p:txBody>
          <a:bodyPr/>
          <a:lstStyle/>
          <a:p>
            <a:fld id="{3D95C858-2BED-5C44-973E-D3F906A9C58B}" type="datetimeFigureOut">
              <a:rPr lang="pt-BR" smtClean="0"/>
              <a:t>04/07/2019</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FBF9ECCD-18F5-A543-B9F7-7F433D6C83C0}" type="slidenum">
              <a:rPr lang="pt-BR" smtClean="0"/>
              <a:t>‹nº›</a:t>
            </a:fld>
            <a:endParaRPr lang="pt-BR"/>
          </a:p>
        </p:txBody>
      </p:sp>
    </p:spTree>
    <p:extLst>
      <p:ext uri="{BB962C8B-B14F-4D97-AF65-F5344CB8AC3E}">
        <p14:creationId xmlns:p14="http://schemas.microsoft.com/office/powerpoint/2010/main" val="4253325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
Segundo nível
Terceiro nível
Quarto nível
Quinto nível</a:t>
            </a:r>
            <a:endParaRPr lang="en-US" dirty="0"/>
          </a:p>
        </p:txBody>
      </p:sp>
      <p:sp>
        <p:nvSpPr>
          <p:cNvPr id="4" name="Content Placeholder 3"/>
          <p:cNvSpPr>
            <a:spLocks noGrp="1"/>
          </p:cNvSpPr>
          <p:nvPr>
            <p:ph sz="half" idx="2"/>
          </p:nvPr>
        </p:nvSpPr>
        <p:spPr>
          <a:xfrm>
            <a:off x="629842" y="2505075"/>
            <a:ext cx="3868340" cy="3684588"/>
          </a:xfrm>
        </p:spPr>
        <p:txBody>
          <a:bodyPr/>
          <a:lstStyle/>
          <a:p>
            <a:pPr lvl="0"/>
            <a:r>
              <a:rPr lang="pt-BR"/>
              <a:t>Editar estilos de texto Mestre
Segundo nível
Terceiro nível
Quarto nível
Quinto nível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
Segundo nível
Terceiro nível
Quarto nível
Quinto nível</a:t>
            </a:r>
            <a:endParaRPr lang="en-US" dirty="0"/>
          </a:p>
        </p:txBody>
      </p:sp>
      <p:sp>
        <p:nvSpPr>
          <p:cNvPr id="6" name="Content Placeholder 5"/>
          <p:cNvSpPr>
            <a:spLocks noGrp="1"/>
          </p:cNvSpPr>
          <p:nvPr>
            <p:ph sz="quarter" idx="4"/>
          </p:nvPr>
        </p:nvSpPr>
        <p:spPr>
          <a:xfrm>
            <a:off x="4629150" y="2505075"/>
            <a:ext cx="3887391" cy="3684588"/>
          </a:xfrm>
        </p:spPr>
        <p:txBody>
          <a:bodyPr/>
          <a:lstStyle/>
          <a:p>
            <a:pPr lvl="0"/>
            <a:r>
              <a:rPr lang="pt-BR"/>
              <a:t>Editar estilos de texto Mestre
Segundo nível
Terceiro nível
Quarto nível
Quinto nível</a:t>
            </a:r>
            <a:endParaRPr lang="en-US" dirty="0"/>
          </a:p>
        </p:txBody>
      </p:sp>
      <p:sp>
        <p:nvSpPr>
          <p:cNvPr id="7" name="Date Placeholder 6"/>
          <p:cNvSpPr>
            <a:spLocks noGrp="1"/>
          </p:cNvSpPr>
          <p:nvPr>
            <p:ph type="dt" sz="half" idx="10"/>
          </p:nvPr>
        </p:nvSpPr>
        <p:spPr/>
        <p:txBody>
          <a:bodyPr/>
          <a:lstStyle/>
          <a:p>
            <a:fld id="{3D95C858-2BED-5C44-973E-D3F906A9C58B}" type="datetimeFigureOut">
              <a:rPr lang="pt-BR" smtClean="0"/>
              <a:t>04/07/2019</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FBF9ECCD-18F5-A543-B9F7-7F433D6C83C0}" type="slidenum">
              <a:rPr lang="pt-BR" smtClean="0"/>
              <a:t>‹nº›</a:t>
            </a:fld>
            <a:endParaRPr lang="pt-BR"/>
          </a:p>
        </p:txBody>
      </p:sp>
    </p:spTree>
    <p:extLst>
      <p:ext uri="{BB962C8B-B14F-4D97-AF65-F5344CB8AC3E}">
        <p14:creationId xmlns:p14="http://schemas.microsoft.com/office/powerpoint/2010/main" val="3311054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3D95C858-2BED-5C44-973E-D3F906A9C58B}" type="datetimeFigureOut">
              <a:rPr lang="pt-BR" smtClean="0"/>
              <a:t>04/07/2019</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FBF9ECCD-18F5-A543-B9F7-7F433D6C83C0}" type="slidenum">
              <a:rPr lang="pt-BR" smtClean="0"/>
              <a:t>‹nº›</a:t>
            </a:fld>
            <a:endParaRPr lang="pt-BR"/>
          </a:p>
        </p:txBody>
      </p:sp>
    </p:spTree>
    <p:extLst>
      <p:ext uri="{BB962C8B-B14F-4D97-AF65-F5344CB8AC3E}">
        <p14:creationId xmlns:p14="http://schemas.microsoft.com/office/powerpoint/2010/main" val="17455083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95C858-2BED-5C44-973E-D3F906A9C58B}" type="datetimeFigureOut">
              <a:rPr lang="pt-BR" smtClean="0"/>
              <a:t>04/07/2019</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FBF9ECCD-18F5-A543-B9F7-7F433D6C83C0}" type="slidenum">
              <a:rPr lang="pt-BR" smtClean="0"/>
              <a:t>‹nº›</a:t>
            </a:fld>
            <a:endParaRPr lang="pt-BR"/>
          </a:p>
        </p:txBody>
      </p:sp>
    </p:spTree>
    <p:extLst>
      <p:ext uri="{BB962C8B-B14F-4D97-AF65-F5344CB8AC3E}">
        <p14:creationId xmlns:p14="http://schemas.microsoft.com/office/powerpoint/2010/main" val="3668644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pt-BR"/>
              <a:t>Clique para editar o título Mestre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Editar estilos de texto Mestre
Segundo nível
Terceiro nível
Quarto nível
Quinto nível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
Segundo nível
Terceiro nível
Quarto nível
Quinto nível</a:t>
            </a:r>
            <a:endParaRPr lang="en-US" dirty="0"/>
          </a:p>
        </p:txBody>
      </p:sp>
      <p:sp>
        <p:nvSpPr>
          <p:cNvPr id="5" name="Date Placeholder 4"/>
          <p:cNvSpPr>
            <a:spLocks noGrp="1"/>
          </p:cNvSpPr>
          <p:nvPr>
            <p:ph type="dt" sz="half" idx="10"/>
          </p:nvPr>
        </p:nvSpPr>
        <p:spPr/>
        <p:txBody>
          <a:bodyPr/>
          <a:lstStyle/>
          <a:p>
            <a:fld id="{3D95C858-2BED-5C44-973E-D3F906A9C58B}" type="datetimeFigureOut">
              <a:rPr lang="pt-BR" smtClean="0"/>
              <a:t>04/07/2019</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FBF9ECCD-18F5-A543-B9F7-7F433D6C83C0}" type="slidenum">
              <a:rPr lang="pt-BR" smtClean="0"/>
              <a:t>‹nº›</a:t>
            </a:fld>
            <a:endParaRPr lang="pt-BR"/>
          </a:p>
        </p:txBody>
      </p:sp>
    </p:spTree>
    <p:extLst>
      <p:ext uri="{BB962C8B-B14F-4D97-AF65-F5344CB8AC3E}">
        <p14:creationId xmlns:p14="http://schemas.microsoft.com/office/powerpoint/2010/main" val="209327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a:t>Clique no ícone para adicionar uma imagem</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
Segundo nível
Terceiro nível
Quarto nível
Quinto nível</a:t>
            </a:r>
            <a:endParaRPr lang="en-US" dirty="0"/>
          </a:p>
        </p:txBody>
      </p:sp>
      <p:sp>
        <p:nvSpPr>
          <p:cNvPr id="5" name="Date Placeholder 4"/>
          <p:cNvSpPr>
            <a:spLocks noGrp="1"/>
          </p:cNvSpPr>
          <p:nvPr>
            <p:ph type="dt" sz="half" idx="10"/>
          </p:nvPr>
        </p:nvSpPr>
        <p:spPr/>
        <p:txBody>
          <a:bodyPr/>
          <a:lstStyle/>
          <a:p>
            <a:fld id="{3D95C858-2BED-5C44-973E-D3F906A9C58B}" type="datetimeFigureOut">
              <a:rPr lang="pt-BR" smtClean="0"/>
              <a:t>04/07/2019</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FBF9ECCD-18F5-A543-B9F7-7F433D6C83C0}" type="slidenum">
              <a:rPr lang="pt-BR" smtClean="0"/>
              <a:t>‹nº›</a:t>
            </a:fld>
            <a:endParaRPr lang="pt-BR"/>
          </a:p>
        </p:txBody>
      </p:sp>
    </p:spTree>
    <p:extLst>
      <p:ext uri="{BB962C8B-B14F-4D97-AF65-F5344CB8AC3E}">
        <p14:creationId xmlns:p14="http://schemas.microsoft.com/office/powerpoint/2010/main" val="2760356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Editar estilos de texto Mestre
Segundo nível
Terceiro nível
Quarto nível
Quinto nível</a:t>
            </a:r>
            <a:endParaRPr lang="en-US" dirty="0"/>
          </a:p>
        </p:txBody>
      </p:sp>
      <p:sp>
        <p:nvSpPr>
          <p:cNvPr id="4" name="Date Placeholder 3"/>
          <p:cNvSpPr>
            <a:spLocks noGrp="1"/>
          </p:cNvSpPr>
          <p:nvPr>
            <p:ph type="dt" sz="half" idx="10"/>
          </p:nvPr>
        </p:nvSpPr>
        <p:spPr/>
        <p:txBody>
          <a:bodyPr/>
          <a:lstStyle/>
          <a:p>
            <a:fld id="{3D95C858-2BED-5C44-973E-D3F906A9C58B}" type="datetimeFigureOut">
              <a:rPr lang="pt-BR" smtClean="0"/>
              <a:t>04/07/2019</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FBF9ECCD-18F5-A543-B9F7-7F433D6C83C0}" type="slidenum">
              <a:rPr lang="pt-BR" smtClean="0"/>
              <a:t>‹nº›</a:t>
            </a:fld>
            <a:endParaRPr lang="pt-BR"/>
          </a:p>
        </p:txBody>
      </p:sp>
    </p:spTree>
    <p:extLst>
      <p:ext uri="{BB962C8B-B14F-4D97-AF65-F5344CB8AC3E}">
        <p14:creationId xmlns:p14="http://schemas.microsoft.com/office/powerpoint/2010/main" val="2495946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pt-BR"/>
              <a:t>Editar estilos de texto Mestre
Segundo nível
Terceiro nível
Quarto nível
Quinto nível</a:t>
            </a:r>
            <a:endParaRPr lang="en-US" dirty="0"/>
          </a:p>
        </p:txBody>
      </p:sp>
      <p:sp>
        <p:nvSpPr>
          <p:cNvPr id="4" name="Date Placeholder 3"/>
          <p:cNvSpPr>
            <a:spLocks noGrp="1"/>
          </p:cNvSpPr>
          <p:nvPr>
            <p:ph type="dt" sz="half" idx="10"/>
          </p:nvPr>
        </p:nvSpPr>
        <p:spPr/>
        <p:txBody>
          <a:bodyPr/>
          <a:lstStyle/>
          <a:p>
            <a:fld id="{3D95C858-2BED-5C44-973E-D3F906A9C58B}" type="datetimeFigureOut">
              <a:rPr lang="pt-BR" smtClean="0"/>
              <a:t>04/07/2019</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FBF9ECCD-18F5-A543-B9F7-7F433D6C83C0}" type="slidenum">
              <a:rPr lang="pt-BR" smtClean="0"/>
              <a:t>‹nº›</a:t>
            </a:fld>
            <a:endParaRPr lang="pt-BR"/>
          </a:p>
        </p:txBody>
      </p:sp>
    </p:spTree>
    <p:extLst>
      <p:ext uri="{BB962C8B-B14F-4D97-AF65-F5344CB8AC3E}">
        <p14:creationId xmlns:p14="http://schemas.microsoft.com/office/powerpoint/2010/main" val="27263570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Slide de título">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9" name="Título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pt-BR"/>
              <a:t>Clique para editar o estilo do título mestre</a:t>
            </a:r>
            <a:endParaRPr lang="en-US"/>
          </a:p>
        </p:txBody>
      </p:sp>
      <p:sp>
        <p:nvSpPr>
          <p:cNvPr id="17" name="Subtítulo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pt-BR"/>
              <a:t>Clique para editar o estilo do subtítulo mestre</a:t>
            </a:r>
            <a:endParaRPr lang="en-US"/>
          </a:p>
        </p:txBody>
      </p:sp>
      <p:sp>
        <p:nvSpPr>
          <p:cNvPr id="4" name="Espaço Reservado para Data 29">
            <a:extLst>
              <a:ext uri="{FF2B5EF4-FFF2-40B4-BE49-F238E27FC236}">
                <a16:creationId xmlns:a16="http://schemas.microsoft.com/office/drawing/2014/main" id="{87C95627-A114-41D5-92BC-96097BC62A37}"/>
              </a:ext>
            </a:extLst>
          </p:cNvPr>
          <p:cNvSpPr>
            <a:spLocks noGrp="1"/>
          </p:cNvSpPr>
          <p:nvPr>
            <p:ph type="dt" sz="half" idx="10"/>
          </p:nvPr>
        </p:nvSpPr>
        <p:spPr/>
        <p:txBody>
          <a:bodyPr/>
          <a:lstStyle>
            <a:lvl1pPr>
              <a:defRPr/>
            </a:lvl1pPr>
          </a:lstStyle>
          <a:p>
            <a:pPr>
              <a:defRPr/>
            </a:pPr>
            <a:fld id="{21651880-3B9E-4762-951C-14639F784769}" type="datetimeFigureOut">
              <a:rPr lang="pt-BR"/>
              <a:pPr>
                <a:defRPr/>
              </a:pPr>
              <a:t>04/07/2019</a:t>
            </a:fld>
            <a:endParaRPr lang="pt-BR" dirty="0"/>
          </a:p>
        </p:txBody>
      </p:sp>
      <p:sp>
        <p:nvSpPr>
          <p:cNvPr id="5" name="Espaço Reservado para Rodapé 18">
            <a:extLst>
              <a:ext uri="{FF2B5EF4-FFF2-40B4-BE49-F238E27FC236}">
                <a16:creationId xmlns:a16="http://schemas.microsoft.com/office/drawing/2014/main" id="{6623D4DA-AB24-40FD-9616-834E2686AFCA}"/>
              </a:ext>
            </a:extLst>
          </p:cNvPr>
          <p:cNvSpPr>
            <a:spLocks noGrp="1"/>
          </p:cNvSpPr>
          <p:nvPr>
            <p:ph type="ftr" sz="quarter" idx="11"/>
          </p:nvPr>
        </p:nvSpPr>
        <p:spPr/>
        <p:txBody>
          <a:bodyPr/>
          <a:lstStyle>
            <a:lvl1pPr>
              <a:defRPr/>
            </a:lvl1pPr>
          </a:lstStyle>
          <a:p>
            <a:pPr>
              <a:defRPr/>
            </a:pPr>
            <a:endParaRPr lang="pt-BR"/>
          </a:p>
        </p:txBody>
      </p:sp>
      <p:sp>
        <p:nvSpPr>
          <p:cNvPr id="6" name="Espaço Reservado para Número de Slide 26">
            <a:extLst>
              <a:ext uri="{FF2B5EF4-FFF2-40B4-BE49-F238E27FC236}">
                <a16:creationId xmlns:a16="http://schemas.microsoft.com/office/drawing/2014/main" id="{77C4BE44-126A-46BE-B904-546B39CEE680}"/>
              </a:ext>
            </a:extLst>
          </p:cNvPr>
          <p:cNvSpPr>
            <a:spLocks noGrp="1"/>
          </p:cNvSpPr>
          <p:nvPr>
            <p:ph type="sldNum" sz="quarter" idx="12"/>
          </p:nvPr>
        </p:nvSpPr>
        <p:spPr/>
        <p:txBody>
          <a:bodyPr/>
          <a:lstStyle>
            <a:lvl1pPr>
              <a:defRPr>
                <a:solidFill>
                  <a:srgbClr val="D1EAEE"/>
                </a:solidFill>
              </a:defRPr>
            </a:lvl1pPr>
          </a:lstStyle>
          <a:p>
            <a:pPr>
              <a:defRPr/>
            </a:pPr>
            <a:fld id="{31127541-D961-4759-98F7-237B84DEE255}" type="slidenum">
              <a:rPr lang="pt-BR"/>
              <a:pPr>
                <a:defRPr/>
              </a:pPr>
              <a:t>‹nº›</a:t>
            </a:fld>
            <a:endParaRPr lang="pt-BR"/>
          </a:p>
        </p:txBody>
      </p:sp>
    </p:spTree>
    <p:extLst>
      <p:ext uri="{BB962C8B-B14F-4D97-AF65-F5344CB8AC3E}">
        <p14:creationId xmlns:p14="http://schemas.microsoft.com/office/powerpoint/2010/main" val="1898978193"/>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estilo do título mestre</a:t>
            </a:r>
            <a:endParaRPr lang="en-US"/>
          </a:p>
        </p:txBody>
      </p:sp>
      <p:sp>
        <p:nvSpPr>
          <p:cNvPr id="3" name="Espaço Reservado para Conteúdo 2"/>
          <p:cNvSpPr>
            <a:spLocks noGrp="1"/>
          </p:cNvSpPr>
          <p:nvPr>
            <p:ph idx="1"/>
          </p:nvPr>
        </p:nvSpPr>
        <p:spPr/>
        <p:txBody>
          <a:body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endParaRPr lang="en-US"/>
          </a:p>
        </p:txBody>
      </p:sp>
      <p:sp>
        <p:nvSpPr>
          <p:cNvPr id="4" name="Espaço Reservado para Data 9">
            <a:extLst>
              <a:ext uri="{FF2B5EF4-FFF2-40B4-BE49-F238E27FC236}">
                <a16:creationId xmlns:a16="http://schemas.microsoft.com/office/drawing/2014/main" id="{8E884957-3122-47FF-BD60-15C80F94D319}"/>
              </a:ext>
            </a:extLst>
          </p:cNvPr>
          <p:cNvSpPr>
            <a:spLocks noGrp="1"/>
          </p:cNvSpPr>
          <p:nvPr>
            <p:ph type="dt" sz="half" idx="10"/>
          </p:nvPr>
        </p:nvSpPr>
        <p:spPr/>
        <p:txBody>
          <a:bodyPr/>
          <a:lstStyle>
            <a:lvl1pPr>
              <a:defRPr/>
            </a:lvl1pPr>
          </a:lstStyle>
          <a:p>
            <a:pPr>
              <a:defRPr/>
            </a:pPr>
            <a:fld id="{3062494F-15E6-411C-9836-E7654A19AE86}" type="datetimeFigureOut">
              <a:rPr lang="pt-BR"/>
              <a:pPr>
                <a:defRPr/>
              </a:pPr>
              <a:t>04/07/2019</a:t>
            </a:fld>
            <a:endParaRPr lang="pt-BR" dirty="0"/>
          </a:p>
        </p:txBody>
      </p:sp>
      <p:sp>
        <p:nvSpPr>
          <p:cNvPr id="5" name="Espaço Reservado para Rodapé 21">
            <a:extLst>
              <a:ext uri="{FF2B5EF4-FFF2-40B4-BE49-F238E27FC236}">
                <a16:creationId xmlns:a16="http://schemas.microsoft.com/office/drawing/2014/main" id="{E5521720-37F6-42ED-BE5B-B3B8818C6946}"/>
              </a:ext>
            </a:extLst>
          </p:cNvPr>
          <p:cNvSpPr>
            <a:spLocks noGrp="1"/>
          </p:cNvSpPr>
          <p:nvPr>
            <p:ph type="ftr" sz="quarter" idx="11"/>
          </p:nvPr>
        </p:nvSpPr>
        <p:spPr/>
        <p:txBody>
          <a:bodyPr/>
          <a:lstStyle>
            <a:lvl1pPr>
              <a:defRPr/>
            </a:lvl1pPr>
          </a:lstStyle>
          <a:p>
            <a:pPr>
              <a:defRPr/>
            </a:pPr>
            <a:endParaRPr lang="pt-BR"/>
          </a:p>
        </p:txBody>
      </p:sp>
      <p:sp>
        <p:nvSpPr>
          <p:cNvPr id="6" name="Espaço Reservado para Número de Slide 17">
            <a:extLst>
              <a:ext uri="{FF2B5EF4-FFF2-40B4-BE49-F238E27FC236}">
                <a16:creationId xmlns:a16="http://schemas.microsoft.com/office/drawing/2014/main" id="{EBB9D171-085B-4772-86C9-20E31028BB8D}"/>
              </a:ext>
            </a:extLst>
          </p:cNvPr>
          <p:cNvSpPr>
            <a:spLocks noGrp="1"/>
          </p:cNvSpPr>
          <p:nvPr>
            <p:ph type="sldNum" sz="quarter" idx="12"/>
          </p:nvPr>
        </p:nvSpPr>
        <p:spPr/>
        <p:txBody>
          <a:bodyPr/>
          <a:lstStyle>
            <a:lvl1pPr>
              <a:defRPr/>
            </a:lvl1pPr>
          </a:lstStyle>
          <a:p>
            <a:pPr>
              <a:defRPr/>
            </a:pPr>
            <a:fld id="{6C531B7D-CFC3-4B48-ADFB-62D621E9154C}" type="slidenum">
              <a:rPr lang="pt-BR"/>
              <a:pPr>
                <a:defRPr/>
              </a:pPr>
              <a:t>‹nº›</a:t>
            </a:fld>
            <a:endParaRPr lang="pt-BR"/>
          </a:p>
        </p:txBody>
      </p:sp>
    </p:spTree>
    <p:extLst>
      <p:ext uri="{BB962C8B-B14F-4D97-AF65-F5344CB8AC3E}">
        <p14:creationId xmlns:p14="http://schemas.microsoft.com/office/powerpoint/2010/main" val="18725601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Cabeçalho da Seção">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pt-BR"/>
              <a:t>Clique para editar o estilo do título mestre</a:t>
            </a:r>
            <a:endParaRPr lang="en-US"/>
          </a:p>
        </p:txBody>
      </p:sp>
      <p:sp>
        <p:nvSpPr>
          <p:cNvPr id="3" name="Espaço Reservado para Texto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pt-BR"/>
              <a:t>Clique para editar os estilos do texto mestre</a:t>
            </a:r>
          </a:p>
        </p:txBody>
      </p:sp>
      <p:sp>
        <p:nvSpPr>
          <p:cNvPr id="4" name="Espaço Reservado para Data 3">
            <a:extLst>
              <a:ext uri="{FF2B5EF4-FFF2-40B4-BE49-F238E27FC236}">
                <a16:creationId xmlns:a16="http://schemas.microsoft.com/office/drawing/2014/main" id="{9E445E8B-6282-4CAB-BA2A-58D4F40FA379}"/>
              </a:ext>
            </a:extLst>
          </p:cNvPr>
          <p:cNvSpPr>
            <a:spLocks noGrp="1"/>
          </p:cNvSpPr>
          <p:nvPr>
            <p:ph type="dt" sz="half" idx="10"/>
          </p:nvPr>
        </p:nvSpPr>
        <p:spPr/>
        <p:txBody>
          <a:bodyPr/>
          <a:lstStyle>
            <a:lvl1pPr>
              <a:defRPr/>
            </a:lvl1pPr>
          </a:lstStyle>
          <a:p>
            <a:pPr>
              <a:defRPr/>
            </a:pPr>
            <a:fld id="{5B7213E1-E5F4-4CA3-BE3D-5D4A27506F70}" type="datetimeFigureOut">
              <a:rPr lang="pt-BR"/>
              <a:pPr>
                <a:defRPr/>
              </a:pPr>
              <a:t>04/07/2019</a:t>
            </a:fld>
            <a:endParaRPr lang="pt-BR" dirty="0"/>
          </a:p>
        </p:txBody>
      </p:sp>
      <p:sp>
        <p:nvSpPr>
          <p:cNvPr id="5" name="Espaço Reservado para Rodapé 4">
            <a:extLst>
              <a:ext uri="{FF2B5EF4-FFF2-40B4-BE49-F238E27FC236}">
                <a16:creationId xmlns:a16="http://schemas.microsoft.com/office/drawing/2014/main" id="{7F577CD7-671A-4D6C-A033-DD957304C2E9}"/>
              </a:ext>
            </a:extLst>
          </p:cNvPr>
          <p:cNvSpPr>
            <a:spLocks noGrp="1"/>
          </p:cNvSpPr>
          <p:nvPr>
            <p:ph type="ftr" sz="quarter" idx="11"/>
          </p:nvPr>
        </p:nvSpPr>
        <p:spPr/>
        <p:txBody>
          <a:bodyPr/>
          <a:lstStyle>
            <a:lvl1pPr>
              <a:defRPr/>
            </a:lvl1pPr>
          </a:lstStyle>
          <a:p>
            <a:pPr>
              <a:defRPr/>
            </a:pPr>
            <a:endParaRPr lang="pt-BR"/>
          </a:p>
        </p:txBody>
      </p:sp>
      <p:sp>
        <p:nvSpPr>
          <p:cNvPr id="6" name="Espaço Reservado para Número de Slide 5">
            <a:extLst>
              <a:ext uri="{FF2B5EF4-FFF2-40B4-BE49-F238E27FC236}">
                <a16:creationId xmlns:a16="http://schemas.microsoft.com/office/drawing/2014/main" id="{F185DCAC-2D1A-4F91-8F15-129F30B78A93}"/>
              </a:ext>
            </a:extLst>
          </p:cNvPr>
          <p:cNvSpPr>
            <a:spLocks noGrp="1"/>
          </p:cNvSpPr>
          <p:nvPr>
            <p:ph type="sldNum" sz="quarter" idx="12"/>
          </p:nvPr>
        </p:nvSpPr>
        <p:spPr/>
        <p:txBody>
          <a:bodyPr/>
          <a:lstStyle>
            <a:lvl1pPr>
              <a:defRPr>
                <a:solidFill>
                  <a:srgbClr val="D1EAEE"/>
                </a:solidFill>
              </a:defRPr>
            </a:lvl1pPr>
          </a:lstStyle>
          <a:p>
            <a:pPr>
              <a:defRPr/>
            </a:pPr>
            <a:fld id="{EC466413-9116-4121-AD1A-D9C18ABAAC6E}" type="slidenum">
              <a:rPr lang="pt-BR"/>
              <a:pPr>
                <a:defRPr/>
              </a:pPr>
              <a:t>‹nº›</a:t>
            </a:fld>
            <a:endParaRPr lang="pt-BR"/>
          </a:p>
        </p:txBody>
      </p:sp>
    </p:spTree>
    <p:extLst>
      <p:ext uri="{BB962C8B-B14F-4D97-AF65-F5344CB8AC3E}">
        <p14:creationId xmlns:p14="http://schemas.microsoft.com/office/powerpoint/2010/main" val="2637014800"/>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457200" y="704088"/>
            <a:ext cx="8229600" cy="1143000"/>
          </a:xfrm>
        </p:spPr>
        <p:txBody>
          <a:bodyPr/>
          <a:lstStyle/>
          <a:p>
            <a:r>
              <a:rPr lang="pt-BR"/>
              <a:t>Clique para editar o estilo do título mestre</a:t>
            </a:r>
            <a:endParaRPr lang="en-US"/>
          </a:p>
        </p:txBody>
      </p:sp>
      <p:sp>
        <p:nvSpPr>
          <p:cNvPr id="3" name="Espaço Reservado para Conteúdo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endParaRPr lang="en-US"/>
          </a:p>
        </p:txBody>
      </p:sp>
      <p:sp>
        <p:nvSpPr>
          <p:cNvPr id="4" name="Espaço Reservado para Conteúdo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endParaRPr lang="en-US"/>
          </a:p>
        </p:txBody>
      </p:sp>
      <p:sp>
        <p:nvSpPr>
          <p:cNvPr id="5" name="Espaço Reservado para Data 9">
            <a:extLst>
              <a:ext uri="{FF2B5EF4-FFF2-40B4-BE49-F238E27FC236}">
                <a16:creationId xmlns:a16="http://schemas.microsoft.com/office/drawing/2014/main" id="{E61CE612-2E4E-4503-95F5-ADA868859076}"/>
              </a:ext>
            </a:extLst>
          </p:cNvPr>
          <p:cNvSpPr>
            <a:spLocks noGrp="1"/>
          </p:cNvSpPr>
          <p:nvPr>
            <p:ph type="dt" sz="half" idx="10"/>
          </p:nvPr>
        </p:nvSpPr>
        <p:spPr/>
        <p:txBody>
          <a:bodyPr/>
          <a:lstStyle>
            <a:lvl1pPr>
              <a:defRPr/>
            </a:lvl1pPr>
          </a:lstStyle>
          <a:p>
            <a:pPr>
              <a:defRPr/>
            </a:pPr>
            <a:fld id="{5639B7F7-DC03-4B7E-9DA0-107522279842}" type="datetimeFigureOut">
              <a:rPr lang="pt-BR"/>
              <a:pPr>
                <a:defRPr/>
              </a:pPr>
              <a:t>04/07/2019</a:t>
            </a:fld>
            <a:endParaRPr lang="pt-BR" dirty="0"/>
          </a:p>
        </p:txBody>
      </p:sp>
      <p:sp>
        <p:nvSpPr>
          <p:cNvPr id="6" name="Espaço Reservado para Rodapé 21">
            <a:extLst>
              <a:ext uri="{FF2B5EF4-FFF2-40B4-BE49-F238E27FC236}">
                <a16:creationId xmlns:a16="http://schemas.microsoft.com/office/drawing/2014/main" id="{1B3CE34A-12DC-4993-BF0D-AF3E66E21A50}"/>
              </a:ext>
            </a:extLst>
          </p:cNvPr>
          <p:cNvSpPr>
            <a:spLocks noGrp="1"/>
          </p:cNvSpPr>
          <p:nvPr>
            <p:ph type="ftr" sz="quarter" idx="11"/>
          </p:nvPr>
        </p:nvSpPr>
        <p:spPr/>
        <p:txBody>
          <a:bodyPr/>
          <a:lstStyle>
            <a:lvl1pPr>
              <a:defRPr/>
            </a:lvl1pPr>
          </a:lstStyle>
          <a:p>
            <a:pPr>
              <a:defRPr/>
            </a:pPr>
            <a:endParaRPr lang="pt-BR"/>
          </a:p>
        </p:txBody>
      </p:sp>
      <p:sp>
        <p:nvSpPr>
          <p:cNvPr id="7" name="Espaço Reservado para Número de Slide 17">
            <a:extLst>
              <a:ext uri="{FF2B5EF4-FFF2-40B4-BE49-F238E27FC236}">
                <a16:creationId xmlns:a16="http://schemas.microsoft.com/office/drawing/2014/main" id="{1D47AC35-EBDB-4A00-BA12-769CD8544D76}"/>
              </a:ext>
            </a:extLst>
          </p:cNvPr>
          <p:cNvSpPr>
            <a:spLocks noGrp="1"/>
          </p:cNvSpPr>
          <p:nvPr>
            <p:ph type="sldNum" sz="quarter" idx="12"/>
          </p:nvPr>
        </p:nvSpPr>
        <p:spPr/>
        <p:txBody>
          <a:bodyPr/>
          <a:lstStyle>
            <a:lvl1pPr>
              <a:defRPr/>
            </a:lvl1pPr>
          </a:lstStyle>
          <a:p>
            <a:pPr>
              <a:defRPr/>
            </a:pPr>
            <a:fld id="{5F4661B8-7E95-42BA-8581-5727F54A27DB}" type="slidenum">
              <a:rPr lang="pt-BR"/>
              <a:pPr>
                <a:defRPr/>
              </a:pPr>
              <a:t>‹nº›</a:t>
            </a:fld>
            <a:endParaRPr lang="pt-BR"/>
          </a:p>
        </p:txBody>
      </p:sp>
    </p:spTree>
    <p:extLst>
      <p:ext uri="{BB962C8B-B14F-4D97-AF65-F5344CB8AC3E}">
        <p14:creationId xmlns:p14="http://schemas.microsoft.com/office/powerpoint/2010/main" val="17140360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457200" y="704088"/>
            <a:ext cx="8229600" cy="1143000"/>
          </a:xfrm>
        </p:spPr>
        <p:txBody>
          <a:bodyPr/>
          <a:lstStyle>
            <a:lvl1pPr>
              <a:defRPr/>
            </a:lvl1pPr>
          </a:lstStyle>
          <a:p>
            <a:r>
              <a:rPr lang="pt-BR"/>
              <a:t>Clique para editar o estilo do título mestre</a:t>
            </a:r>
            <a:endParaRPr lang="en-US"/>
          </a:p>
        </p:txBody>
      </p:sp>
      <p:sp>
        <p:nvSpPr>
          <p:cNvPr id="3" name="Espaço Reservado para Texto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pt-BR"/>
              <a:t>Clique para editar os estilos do texto mestre</a:t>
            </a:r>
          </a:p>
        </p:txBody>
      </p:sp>
      <p:sp>
        <p:nvSpPr>
          <p:cNvPr id="4" name="Espaço Reservado para Texto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pt-BR"/>
              <a:t>Clique para editar os estilos do texto mestre</a:t>
            </a:r>
          </a:p>
        </p:txBody>
      </p:sp>
      <p:sp>
        <p:nvSpPr>
          <p:cNvPr id="5" name="Espaço Reservado para Conteúdo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endParaRPr lang="en-US"/>
          </a:p>
        </p:txBody>
      </p:sp>
      <p:sp>
        <p:nvSpPr>
          <p:cNvPr id="6" name="Espaço Reservado para Conteúdo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endParaRPr lang="en-US"/>
          </a:p>
        </p:txBody>
      </p:sp>
      <p:sp>
        <p:nvSpPr>
          <p:cNvPr id="7" name="Espaço Reservado para Data 9">
            <a:extLst>
              <a:ext uri="{FF2B5EF4-FFF2-40B4-BE49-F238E27FC236}">
                <a16:creationId xmlns:a16="http://schemas.microsoft.com/office/drawing/2014/main" id="{B447F1C7-B8AD-4582-96AA-2E7555C93B51}"/>
              </a:ext>
            </a:extLst>
          </p:cNvPr>
          <p:cNvSpPr>
            <a:spLocks noGrp="1"/>
          </p:cNvSpPr>
          <p:nvPr>
            <p:ph type="dt" sz="half" idx="10"/>
          </p:nvPr>
        </p:nvSpPr>
        <p:spPr/>
        <p:txBody>
          <a:bodyPr/>
          <a:lstStyle>
            <a:lvl1pPr>
              <a:defRPr/>
            </a:lvl1pPr>
          </a:lstStyle>
          <a:p>
            <a:pPr>
              <a:defRPr/>
            </a:pPr>
            <a:fld id="{BA27BDE7-6F1F-4543-8827-B5F4FBDF53DC}" type="datetimeFigureOut">
              <a:rPr lang="pt-BR"/>
              <a:pPr>
                <a:defRPr/>
              </a:pPr>
              <a:t>04/07/2019</a:t>
            </a:fld>
            <a:endParaRPr lang="pt-BR" dirty="0"/>
          </a:p>
        </p:txBody>
      </p:sp>
      <p:sp>
        <p:nvSpPr>
          <p:cNvPr id="8" name="Espaço Reservado para Rodapé 21">
            <a:extLst>
              <a:ext uri="{FF2B5EF4-FFF2-40B4-BE49-F238E27FC236}">
                <a16:creationId xmlns:a16="http://schemas.microsoft.com/office/drawing/2014/main" id="{BB1B5E03-52B9-4840-BD10-79DD3924B28B}"/>
              </a:ext>
            </a:extLst>
          </p:cNvPr>
          <p:cNvSpPr>
            <a:spLocks noGrp="1"/>
          </p:cNvSpPr>
          <p:nvPr>
            <p:ph type="ftr" sz="quarter" idx="11"/>
          </p:nvPr>
        </p:nvSpPr>
        <p:spPr/>
        <p:txBody>
          <a:bodyPr/>
          <a:lstStyle>
            <a:lvl1pPr>
              <a:defRPr/>
            </a:lvl1pPr>
          </a:lstStyle>
          <a:p>
            <a:pPr>
              <a:defRPr/>
            </a:pPr>
            <a:endParaRPr lang="pt-BR"/>
          </a:p>
        </p:txBody>
      </p:sp>
      <p:sp>
        <p:nvSpPr>
          <p:cNvPr id="9" name="Espaço Reservado para Número de Slide 17">
            <a:extLst>
              <a:ext uri="{FF2B5EF4-FFF2-40B4-BE49-F238E27FC236}">
                <a16:creationId xmlns:a16="http://schemas.microsoft.com/office/drawing/2014/main" id="{B2B8850B-1B56-4449-9063-08ED1D7262A4}"/>
              </a:ext>
            </a:extLst>
          </p:cNvPr>
          <p:cNvSpPr>
            <a:spLocks noGrp="1"/>
          </p:cNvSpPr>
          <p:nvPr>
            <p:ph type="sldNum" sz="quarter" idx="12"/>
          </p:nvPr>
        </p:nvSpPr>
        <p:spPr/>
        <p:txBody>
          <a:bodyPr/>
          <a:lstStyle>
            <a:lvl1pPr>
              <a:defRPr/>
            </a:lvl1pPr>
          </a:lstStyle>
          <a:p>
            <a:pPr>
              <a:defRPr/>
            </a:pPr>
            <a:fld id="{823DB0F2-7940-4430-9A1A-EDC39BC30546}" type="slidenum">
              <a:rPr lang="pt-BR"/>
              <a:pPr>
                <a:defRPr/>
              </a:pPr>
              <a:t>‹nº›</a:t>
            </a:fld>
            <a:endParaRPr lang="pt-BR"/>
          </a:p>
        </p:txBody>
      </p:sp>
    </p:spTree>
    <p:extLst>
      <p:ext uri="{BB962C8B-B14F-4D97-AF65-F5344CB8AC3E}">
        <p14:creationId xmlns:p14="http://schemas.microsoft.com/office/powerpoint/2010/main" val="32394935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pt-BR"/>
              <a:t>Clique para editar o estilo do título mestre</a:t>
            </a:r>
            <a:endParaRPr lang="en-US"/>
          </a:p>
        </p:txBody>
      </p:sp>
      <p:sp>
        <p:nvSpPr>
          <p:cNvPr id="3" name="Espaço Reservado para Data 9">
            <a:extLst>
              <a:ext uri="{FF2B5EF4-FFF2-40B4-BE49-F238E27FC236}">
                <a16:creationId xmlns:a16="http://schemas.microsoft.com/office/drawing/2014/main" id="{F30CB3D9-DA43-4DCC-8B30-8694E451B733}"/>
              </a:ext>
            </a:extLst>
          </p:cNvPr>
          <p:cNvSpPr>
            <a:spLocks noGrp="1"/>
          </p:cNvSpPr>
          <p:nvPr>
            <p:ph type="dt" sz="half" idx="10"/>
          </p:nvPr>
        </p:nvSpPr>
        <p:spPr/>
        <p:txBody>
          <a:bodyPr/>
          <a:lstStyle>
            <a:lvl1pPr>
              <a:defRPr/>
            </a:lvl1pPr>
          </a:lstStyle>
          <a:p>
            <a:pPr>
              <a:defRPr/>
            </a:pPr>
            <a:fld id="{1C7C25C3-188C-4C1E-BB34-87DFA80CDF6F}" type="datetimeFigureOut">
              <a:rPr lang="pt-BR"/>
              <a:pPr>
                <a:defRPr/>
              </a:pPr>
              <a:t>04/07/2019</a:t>
            </a:fld>
            <a:endParaRPr lang="pt-BR" dirty="0"/>
          </a:p>
        </p:txBody>
      </p:sp>
      <p:sp>
        <p:nvSpPr>
          <p:cNvPr id="4" name="Espaço Reservado para Rodapé 21">
            <a:extLst>
              <a:ext uri="{FF2B5EF4-FFF2-40B4-BE49-F238E27FC236}">
                <a16:creationId xmlns:a16="http://schemas.microsoft.com/office/drawing/2014/main" id="{69AA3384-104F-4811-B719-3CCC463E819A}"/>
              </a:ext>
            </a:extLst>
          </p:cNvPr>
          <p:cNvSpPr>
            <a:spLocks noGrp="1"/>
          </p:cNvSpPr>
          <p:nvPr>
            <p:ph type="ftr" sz="quarter" idx="11"/>
          </p:nvPr>
        </p:nvSpPr>
        <p:spPr/>
        <p:txBody>
          <a:bodyPr/>
          <a:lstStyle>
            <a:lvl1pPr>
              <a:defRPr/>
            </a:lvl1pPr>
          </a:lstStyle>
          <a:p>
            <a:pPr>
              <a:defRPr/>
            </a:pPr>
            <a:endParaRPr lang="pt-BR"/>
          </a:p>
        </p:txBody>
      </p:sp>
      <p:sp>
        <p:nvSpPr>
          <p:cNvPr id="5" name="Espaço Reservado para Número de Slide 17">
            <a:extLst>
              <a:ext uri="{FF2B5EF4-FFF2-40B4-BE49-F238E27FC236}">
                <a16:creationId xmlns:a16="http://schemas.microsoft.com/office/drawing/2014/main" id="{5D9AA657-9C7D-4D7F-BD61-E5E2F10365FC}"/>
              </a:ext>
            </a:extLst>
          </p:cNvPr>
          <p:cNvSpPr>
            <a:spLocks noGrp="1"/>
          </p:cNvSpPr>
          <p:nvPr>
            <p:ph type="sldNum" sz="quarter" idx="12"/>
          </p:nvPr>
        </p:nvSpPr>
        <p:spPr/>
        <p:txBody>
          <a:bodyPr/>
          <a:lstStyle>
            <a:lvl1pPr>
              <a:defRPr/>
            </a:lvl1pPr>
          </a:lstStyle>
          <a:p>
            <a:pPr>
              <a:defRPr/>
            </a:pPr>
            <a:fld id="{6DD166F6-5FD0-4490-990C-3CB1DFA2658A}" type="slidenum">
              <a:rPr lang="pt-BR"/>
              <a:pPr>
                <a:defRPr/>
              </a:pPr>
              <a:t>‹nº›</a:t>
            </a:fld>
            <a:endParaRPr lang="pt-BR"/>
          </a:p>
        </p:txBody>
      </p:sp>
    </p:spTree>
    <p:extLst>
      <p:ext uri="{BB962C8B-B14F-4D97-AF65-F5344CB8AC3E}">
        <p14:creationId xmlns:p14="http://schemas.microsoft.com/office/powerpoint/2010/main" val="19711781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Em branco">
    <p:spTree>
      <p:nvGrpSpPr>
        <p:cNvPr id="1" name=""/>
        <p:cNvGrpSpPr/>
        <p:nvPr/>
      </p:nvGrpSpPr>
      <p:grpSpPr>
        <a:xfrm>
          <a:off x="0" y="0"/>
          <a:ext cx="0" cy="0"/>
          <a:chOff x="0" y="0"/>
          <a:chExt cx="0" cy="0"/>
        </a:xfrm>
      </p:grpSpPr>
      <p:sp>
        <p:nvSpPr>
          <p:cNvPr id="2" name="Espaço Reservado para Data 9">
            <a:extLst>
              <a:ext uri="{FF2B5EF4-FFF2-40B4-BE49-F238E27FC236}">
                <a16:creationId xmlns:a16="http://schemas.microsoft.com/office/drawing/2014/main" id="{B83993A7-0D70-48CF-BD3D-9708B760474A}"/>
              </a:ext>
            </a:extLst>
          </p:cNvPr>
          <p:cNvSpPr>
            <a:spLocks noGrp="1"/>
          </p:cNvSpPr>
          <p:nvPr>
            <p:ph type="dt" sz="half" idx="10"/>
          </p:nvPr>
        </p:nvSpPr>
        <p:spPr/>
        <p:txBody>
          <a:bodyPr/>
          <a:lstStyle>
            <a:lvl1pPr>
              <a:defRPr/>
            </a:lvl1pPr>
          </a:lstStyle>
          <a:p>
            <a:pPr>
              <a:defRPr/>
            </a:pPr>
            <a:fld id="{CFB3F864-AE66-4117-A2C9-EA37318AB9D9}" type="datetimeFigureOut">
              <a:rPr lang="pt-BR"/>
              <a:pPr>
                <a:defRPr/>
              </a:pPr>
              <a:t>04/07/2019</a:t>
            </a:fld>
            <a:endParaRPr lang="pt-BR" dirty="0"/>
          </a:p>
        </p:txBody>
      </p:sp>
      <p:sp>
        <p:nvSpPr>
          <p:cNvPr id="3" name="Espaço Reservado para Rodapé 21">
            <a:extLst>
              <a:ext uri="{FF2B5EF4-FFF2-40B4-BE49-F238E27FC236}">
                <a16:creationId xmlns:a16="http://schemas.microsoft.com/office/drawing/2014/main" id="{4230D94F-A051-449A-B9F4-E4BCFFA46906}"/>
              </a:ext>
            </a:extLst>
          </p:cNvPr>
          <p:cNvSpPr>
            <a:spLocks noGrp="1"/>
          </p:cNvSpPr>
          <p:nvPr>
            <p:ph type="ftr" sz="quarter" idx="11"/>
          </p:nvPr>
        </p:nvSpPr>
        <p:spPr/>
        <p:txBody>
          <a:bodyPr/>
          <a:lstStyle>
            <a:lvl1pPr>
              <a:defRPr/>
            </a:lvl1pPr>
          </a:lstStyle>
          <a:p>
            <a:pPr>
              <a:defRPr/>
            </a:pPr>
            <a:endParaRPr lang="pt-BR"/>
          </a:p>
        </p:txBody>
      </p:sp>
      <p:sp>
        <p:nvSpPr>
          <p:cNvPr id="4" name="Espaço Reservado para Número de Slide 17">
            <a:extLst>
              <a:ext uri="{FF2B5EF4-FFF2-40B4-BE49-F238E27FC236}">
                <a16:creationId xmlns:a16="http://schemas.microsoft.com/office/drawing/2014/main" id="{90A77257-AAB3-4562-9BD8-9EBD24755689}"/>
              </a:ext>
            </a:extLst>
          </p:cNvPr>
          <p:cNvSpPr>
            <a:spLocks noGrp="1"/>
          </p:cNvSpPr>
          <p:nvPr>
            <p:ph type="sldNum" sz="quarter" idx="12"/>
          </p:nvPr>
        </p:nvSpPr>
        <p:spPr/>
        <p:txBody>
          <a:bodyPr/>
          <a:lstStyle>
            <a:lvl1pPr>
              <a:defRPr/>
            </a:lvl1pPr>
          </a:lstStyle>
          <a:p>
            <a:pPr>
              <a:defRPr/>
            </a:pPr>
            <a:fld id="{5B9574EA-64C3-4EA7-BAF2-2C0F6BB91284}" type="slidenum">
              <a:rPr lang="pt-BR"/>
              <a:pPr>
                <a:defRPr/>
              </a:pPr>
              <a:t>‹nº›</a:t>
            </a:fld>
            <a:endParaRPr lang="pt-BR"/>
          </a:p>
        </p:txBody>
      </p:sp>
    </p:spTree>
    <p:extLst>
      <p:ext uri="{BB962C8B-B14F-4D97-AF65-F5344CB8AC3E}">
        <p14:creationId xmlns:p14="http://schemas.microsoft.com/office/powerpoint/2010/main" val="20836880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pt-BR"/>
              <a:t>Clique para editar o estilo do título mestre</a:t>
            </a:r>
            <a:endParaRPr lang="en-US"/>
          </a:p>
        </p:txBody>
      </p:sp>
      <p:sp>
        <p:nvSpPr>
          <p:cNvPr id="3" name="Espaço Reservado para Texto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pt-BR"/>
              <a:t>Clique para editar os estilos do texto mestre</a:t>
            </a:r>
          </a:p>
        </p:txBody>
      </p:sp>
      <p:sp>
        <p:nvSpPr>
          <p:cNvPr id="4" name="Espaço Reservado para Conteúdo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endParaRPr lang="en-US"/>
          </a:p>
        </p:txBody>
      </p:sp>
      <p:sp>
        <p:nvSpPr>
          <p:cNvPr id="5" name="Espaço Reservado para Data 9">
            <a:extLst>
              <a:ext uri="{FF2B5EF4-FFF2-40B4-BE49-F238E27FC236}">
                <a16:creationId xmlns:a16="http://schemas.microsoft.com/office/drawing/2014/main" id="{EC60C418-3361-4BA1-B129-BCBA0E74FACB}"/>
              </a:ext>
            </a:extLst>
          </p:cNvPr>
          <p:cNvSpPr>
            <a:spLocks noGrp="1"/>
          </p:cNvSpPr>
          <p:nvPr>
            <p:ph type="dt" sz="half" idx="10"/>
          </p:nvPr>
        </p:nvSpPr>
        <p:spPr/>
        <p:txBody>
          <a:bodyPr/>
          <a:lstStyle>
            <a:lvl1pPr>
              <a:defRPr/>
            </a:lvl1pPr>
          </a:lstStyle>
          <a:p>
            <a:pPr>
              <a:defRPr/>
            </a:pPr>
            <a:fld id="{D519F657-100A-42BC-BC1A-9AAB365B3F96}" type="datetimeFigureOut">
              <a:rPr lang="pt-BR"/>
              <a:pPr>
                <a:defRPr/>
              </a:pPr>
              <a:t>04/07/2019</a:t>
            </a:fld>
            <a:endParaRPr lang="pt-BR" dirty="0"/>
          </a:p>
        </p:txBody>
      </p:sp>
      <p:sp>
        <p:nvSpPr>
          <p:cNvPr id="6" name="Espaço Reservado para Rodapé 21">
            <a:extLst>
              <a:ext uri="{FF2B5EF4-FFF2-40B4-BE49-F238E27FC236}">
                <a16:creationId xmlns:a16="http://schemas.microsoft.com/office/drawing/2014/main" id="{C8220D95-62F2-4B1B-AEBE-F2CFD1857B59}"/>
              </a:ext>
            </a:extLst>
          </p:cNvPr>
          <p:cNvSpPr>
            <a:spLocks noGrp="1"/>
          </p:cNvSpPr>
          <p:nvPr>
            <p:ph type="ftr" sz="quarter" idx="11"/>
          </p:nvPr>
        </p:nvSpPr>
        <p:spPr/>
        <p:txBody>
          <a:bodyPr/>
          <a:lstStyle>
            <a:lvl1pPr>
              <a:defRPr/>
            </a:lvl1pPr>
          </a:lstStyle>
          <a:p>
            <a:pPr>
              <a:defRPr/>
            </a:pPr>
            <a:endParaRPr lang="pt-BR"/>
          </a:p>
        </p:txBody>
      </p:sp>
      <p:sp>
        <p:nvSpPr>
          <p:cNvPr id="7" name="Espaço Reservado para Número de Slide 17">
            <a:extLst>
              <a:ext uri="{FF2B5EF4-FFF2-40B4-BE49-F238E27FC236}">
                <a16:creationId xmlns:a16="http://schemas.microsoft.com/office/drawing/2014/main" id="{EC8A5697-9874-4DE1-8BCB-AC5E493E35CF}"/>
              </a:ext>
            </a:extLst>
          </p:cNvPr>
          <p:cNvSpPr>
            <a:spLocks noGrp="1"/>
          </p:cNvSpPr>
          <p:nvPr>
            <p:ph type="sldNum" sz="quarter" idx="12"/>
          </p:nvPr>
        </p:nvSpPr>
        <p:spPr/>
        <p:txBody>
          <a:bodyPr/>
          <a:lstStyle>
            <a:lvl1pPr>
              <a:defRPr/>
            </a:lvl1pPr>
          </a:lstStyle>
          <a:p>
            <a:pPr>
              <a:defRPr/>
            </a:pPr>
            <a:fld id="{A272FBF5-FEDF-463D-ACD3-14C3E44AB55D}" type="slidenum">
              <a:rPr lang="pt-BR"/>
              <a:pPr>
                <a:defRPr/>
              </a:pPr>
              <a:t>‹nº›</a:t>
            </a:fld>
            <a:endParaRPr lang="pt-BR"/>
          </a:p>
        </p:txBody>
      </p:sp>
    </p:spTree>
    <p:extLst>
      <p:ext uri="{BB962C8B-B14F-4D97-AF65-F5344CB8AC3E}">
        <p14:creationId xmlns:p14="http://schemas.microsoft.com/office/powerpoint/2010/main" val="6628212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m com Legenda">
    <p:spTree>
      <p:nvGrpSpPr>
        <p:cNvPr id="1" name=""/>
        <p:cNvGrpSpPr/>
        <p:nvPr/>
      </p:nvGrpSpPr>
      <p:grpSpPr>
        <a:xfrm>
          <a:off x="0" y="0"/>
          <a:ext cx="0" cy="0"/>
          <a:chOff x="0" y="0"/>
          <a:chExt cx="0" cy="0"/>
        </a:xfrm>
      </p:grpSpPr>
      <p:sp>
        <p:nvSpPr>
          <p:cNvPr id="5" name="Retângulo com Único Canto Aparado e Arredondado 13">
            <a:extLst>
              <a:ext uri="{FF2B5EF4-FFF2-40B4-BE49-F238E27FC236}">
                <a16:creationId xmlns:a16="http://schemas.microsoft.com/office/drawing/2014/main" id="{EAADF412-4861-4375-89BC-031F987E0249}"/>
              </a:ext>
            </a:extLst>
          </p:cNvPr>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Triângulo retângulo 14">
            <a:extLst>
              <a:ext uri="{FF2B5EF4-FFF2-40B4-BE49-F238E27FC236}">
                <a16:creationId xmlns:a16="http://schemas.microsoft.com/office/drawing/2014/main" id="{C646B90F-B41E-414F-8913-953B7D49C055}"/>
              </a:ext>
            </a:extLst>
          </p:cNvPr>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7" name="Forma livre 15">
            <a:extLst>
              <a:ext uri="{FF2B5EF4-FFF2-40B4-BE49-F238E27FC236}">
                <a16:creationId xmlns:a16="http://schemas.microsoft.com/office/drawing/2014/main" id="{A2121144-D698-494F-AA73-87D5D003B84E}"/>
              </a:ext>
            </a:extLst>
          </p:cNvPr>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dirty="0">
              <a:latin typeface="+mn-lt"/>
            </a:endParaRPr>
          </a:p>
        </p:txBody>
      </p:sp>
      <p:sp>
        <p:nvSpPr>
          <p:cNvPr id="8" name="Forma livre 16">
            <a:extLst>
              <a:ext uri="{FF2B5EF4-FFF2-40B4-BE49-F238E27FC236}">
                <a16:creationId xmlns:a16="http://schemas.microsoft.com/office/drawing/2014/main" id="{D67BC4E4-150E-435B-BB84-447422588CF1}"/>
              </a:ext>
            </a:extLst>
          </p:cNvPr>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dirty="0">
              <a:latin typeface="+mn-lt"/>
            </a:endParaRPr>
          </a:p>
        </p:txBody>
      </p:sp>
      <p:sp>
        <p:nvSpPr>
          <p:cNvPr id="2" name="Título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pt-BR"/>
              <a:t>Clique para editar o estilo do título mestre</a:t>
            </a:r>
            <a:endParaRPr lang="en-US"/>
          </a:p>
        </p:txBody>
      </p:sp>
      <p:sp>
        <p:nvSpPr>
          <p:cNvPr id="4" name="Espaço Reservado para Texto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pt-BR"/>
              <a:t>Clique para editar os estilos do texto mestre</a:t>
            </a:r>
          </a:p>
        </p:txBody>
      </p:sp>
      <p:sp>
        <p:nvSpPr>
          <p:cNvPr id="3" name="Espaço Reservado para Imagem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pt-BR" noProof="0" dirty="0"/>
              <a:t>Clique no ícone para adicionar uma imagem</a:t>
            </a:r>
            <a:endParaRPr lang="en-US" noProof="0" dirty="0"/>
          </a:p>
        </p:txBody>
      </p:sp>
      <p:sp>
        <p:nvSpPr>
          <p:cNvPr id="9" name="Espaço Reservado para Data 4">
            <a:extLst>
              <a:ext uri="{FF2B5EF4-FFF2-40B4-BE49-F238E27FC236}">
                <a16:creationId xmlns:a16="http://schemas.microsoft.com/office/drawing/2014/main" id="{066942E0-05A4-4E19-BDD7-F31E17668224}"/>
              </a:ext>
            </a:extLst>
          </p:cNvPr>
          <p:cNvSpPr>
            <a:spLocks noGrp="1"/>
          </p:cNvSpPr>
          <p:nvPr>
            <p:ph type="dt" sz="half" idx="10"/>
          </p:nvPr>
        </p:nvSpPr>
        <p:spPr/>
        <p:txBody>
          <a:bodyPr/>
          <a:lstStyle>
            <a:lvl1pPr>
              <a:defRPr/>
            </a:lvl1pPr>
          </a:lstStyle>
          <a:p>
            <a:pPr>
              <a:defRPr/>
            </a:pPr>
            <a:fld id="{7319F241-E4D0-4784-81A1-CCE83CB633FA}" type="datetimeFigureOut">
              <a:rPr lang="pt-BR"/>
              <a:pPr>
                <a:defRPr/>
              </a:pPr>
              <a:t>04/07/2019</a:t>
            </a:fld>
            <a:endParaRPr lang="pt-BR" dirty="0"/>
          </a:p>
        </p:txBody>
      </p:sp>
      <p:sp>
        <p:nvSpPr>
          <p:cNvPr id="10" name="Espaço Reservado para Rodapé 5">
            <a:extLst>
              <a:ext uri="{FF2B5EF4-FFF2-40B4-BE49-F238E27FC236}">
                <a16:creationId xmlns:a16="http://schemas.microsoft.com/office/drawing/2014/main" id="{631BFBE6-15D5-45F0-BCE9-631335F0C2E9}"/>
              </a:ext>
            </a:extLst>
          </p:cNvPr>
          <p:cNvSpPr>
            <a:spLocks noGrp="1"/>
          </p:cNvSpPr>
          <p:nvPr>
            <p:ph type="ftr" sz="quarter" idx="11"/>
          </p:nvPr>
        </p:nvSpPr>
        <p:spPr/>
        <p:txBody>
          <a:bodyPr/>
          <a:lstStyle>
            <a:lvl1pPr>
              <a:defRPr/>
            </a:lvl1pPr>
          </a:lstStyle>
          <a:p>
            <a:pPr>
              <a:defRPr/>
            </a:pPr>
            <a:endParaRPr lang="pt-BR"/>
          </a:p>
        </p:txBody>
      </p:sp>
      <p:sp>
        <p:nvSpPr>
          <p:cNvPr id="11" name="Espaço Reservado para Número de Slide 6">
            <a:extLst>
              <a:ext uri="{FF2B5EF4-FFF2-40B4-BE49-F238E27FC236}">
                <a16:creationId xmlns:a16="http://schemas.microsoft.com/office/drawing/2014/main" id="{C3AF0F24-E6F0-4B16-BDCC-4A449CC6BBD6}"/>
              </a:ext>
            </a:extLst>
          </p:cNvPr>
          <p:cNvSpPr>
            <a:spLocks noGrp="1"/>
          </p:cNvSpPr>
          <p:nvPr>
            <p:ph type="sldNum" sz="quarter" idx="12"/>
          </p:nvPr>
        </p:nvSpPr>
        <p:spPr>
          <a:xfrm>
            <a:off x="8077200" y="6356350"/>
            <a:ext cx="609600" cy="365125"/>
          </a:xfrm>
        </p:spPr>
        <p:txBody>
          <a:bodyPr/>
          <a:lstStyle>
            <a:lvl1pPr>
              <a:defRPr/>
            </a:lvl1pPr>
          </a:lstStyle>
          <a:p>
            <a:pPr>
              <a:defRPr/>
            </a:pPr>
            <a:fld id="{C7C42208-8040-47DD-BB70-4295E87B6939}" type="slidenum">
              <a:rPr lang="pt-BR"/>
              <a:pPr>
                <a:defRPr/>
              </a:pPr>
              <a:t>‹nº›</a:t>
            </a:fld>
            <a:endParaRPr lang="pt-BR"/>
          </a:p>
        </p:txBody>
      </p:sp>
    </p:spTree>
    <p:extLst>
      <p:ext uri="{BB962C8B-B14F-4D97-AF65-F5344CB8AC3E}">
        <p14:creationId xmlns:p14="http://schemas.microsoft.com/office/powerpoint/2010/main" val="31832419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estilo do título mestre</a:t>
            </a:r>
            <a:endParaRPr lang="en-US"/>
          </a:p>
        </p:txBody>
      </p:sp>
      <p:sp>
        <p:nvSpPr>
          <p:cNvPr id="3" name="Espaço Reservado para Texto Vertical 2"/>
          <p:cNvSpPr>
            <a:spLocks noGrp="1"/>
          </p:cNvSpPr>
          <p:nvPr>
            <p:ph type="body" orient="vert" idx="1"/>
          </p:nvPr>
        </p:nvSpPr>
        <p:spPr/>
        <p:txBody>
          <a:bodyPr vert="eaVert"/>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endParaRPr lang="en-US"/>
          </a:p>
        </p:txBody>
      </p:sp>
      <p:sp>
        <p:nvSpPr>
          <p:cNvPr id="4" name="Espaço Reservado para Data 9">
            <a:extLst>
              <a:ext uri="{FF2B5EF4-FFF2-40B4-BE49-F238E27FC236}">
                <a16:creationId xmlns:a16="http://schemas.microsoft.com/office/drawing/2014/main" id="{309838A3-B6D2-4F8E-8942-63DAC7ADAD65}"/>
              </a:ext>
            </a:extLst>
          </p:cNvPr>
          <p:cNvSpPr>
            <a:spLocks noGrp="1"/>
          </p:cNvSpPr>
          <p:nvPr>
            <p:ph type="dt" sz="half" idx="10"/>
          </p:nvPr>
        </p:nvSpPr>
        <p:spPr/>
        <p:txBody>
          <a:bodyPr/>
          <a:lstStyle>
            <a:lvl1pPr>
              <a:defRPr/>
            </a:lvl1pPr>
          </a:lstStyle>
          <a:p>
            <a:pPr>
              <a:defRPr/>
            </a:pPr>
            <a:fld id="{1CC488C0-BAE5-4F73-A82F-A7375313EA35}" type="datetimeFigureOut">
              <a:rPr lang="pt-BR"/>
              <a:pPr>
                <a:defRPr/>
              </a:pPr>
              <a:t>04/07/2019</a:t>
            </a:fld>
            <a:endParaRPr lang="pt-BR" dirty="0"/>
          </a:p>
        </p:txBody>
      </p:sp>
      <p:sp>
        <p:nvSpPr>
          <p:cNvPr id="5" name="Espaço Reservado para Rodapé 21">
            <a:extLst>
              <a:ext uri="{FF2B5EF4-FFF2-40B4-BE49-F238E27FC236}">
                <a16:creationId xmlns:a16="http://schemas.microsoft.com/office/drawing/2014/main" id="{A41276B4-1979-486C-9FBF-4B6A060EFFC9}"/>
              </a:ext>
            </a:extLst>
          </p:cNvPr>
          <p:cNvSpPr>
            <a:spLocks noGrp="1"/>
          </p:cNvSpPr>
          <p:nvPr>
            <p:ph type="ftr" sz="quarter" idx="11"/>
          </p:nvPr>
        </p:nvSpPr>
        <p:spPr/>
        <p:txBody>
          <a:bodyPr/>
          <a:lstStyle>
            <a:lvl1pPr>
              <a:defRPr/>
            </a:lvl1pPr>
          </a:lstStyle>
          <a:p>
            <a:pPr>
              <a:defRPr/>
            </a:pPr>
            <a:endParaRPr lang="pt-BR"/>
          </a:p>
        </p:txBody>
      </p:sp>
      <p:sp>
        <p:nvSpPr>
          <p:cNvPr id="6" name="Espaço Reservado para Número de Slide 17">
            <a:extLst>
              <a:ext uri="{FF2B5EF4-FFF2-40B4-BE49-F238E27FC236}">
                <a16:creationId xmlns:a16="http://schemas.microsoft.com/office/drawing/2014/main" id="{2B590335-D0E1-41D6-A7E8-626E7C34D1BC}"/>
              </a:ext>
            </a:extLst>
          </p:cNvPr>
          <p:cNvSpPr>
            <a:spLocks noGrp="1"/>
          </p:cNvSpPr>
          <p:nvPr>
            <p:ph type="sldNum" sz="quarter" idx="12"/>
          </p:nvPr>
        </p:nvSpPr>
        <p:spPr/>
        <p:txBody>
          <a:bodyPr/>
          <a:lstStyle>
            <a:lvl1pPr>
              <a:defRPr/>
            </a:lvl1pPr>
          </a:lstStyle>
          <a:p>
            <a:pPr>
              <a:defRPr/>
            </a:pPr>
            <a:fld id="{CF37A4B5-F98C-49E7-AF12-63773A1337FB}" type="slidenum">
              <a:rPr lang="pt-BR"/>
              <a:pPr>
                <a:defRPr/>
              </a:pPr>
              <a:t>‹nº›</a:t>
            </a:fld>
            <a:endParaRPr lang="pt-BR"/>
          </a:p>
        </p:txBody>
      </p:sp>
    </p:spTree>
    <p:extLst>
      <p:ext uri="{BB962C8B-B14F-4D97-AF65-F5344CB8AC3E}">
        <p14:creationId xmlns:p14="http://schemas.microsoft.com/office/powerpoint/2010/main" val="16875918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914401"/>
            <a:ext cx="2057400" cy="5211763"/>
          </a:xfrm>
        </p:spPr>
        <p:txBody>
          <a:bodyPr vert="eaVert"/>
          <a:lstStyle/>
          <a:p>
            <a:r>
              <a:rPr lang="pt-BR"/>
              <a:t>Clique para editar o estilo do título mestre</a:t>
            </a:r>
            <a:endParaRPr lang="en-US"/>
          </a:p>
        </p:txBody>
      </p:sp>
      <p:sp>
        <p:nvSpPr>
          <p:cNvPr id="3" name="Espaço Reservado para Texto Vertical 2"/>
          <p:cNvSpPr>
            <a:spLocks noGrp="1"/>
          </p:cNvSpPr>
          <p:nvPr>
            <p:ph type="body" orient="vert" idx="1"/>
          </p:nvPr>
        </p:nvSpPr>
        <p:spPr>
          <a:xfrm>
            <a:off x="457200" y="914401"/>
            <a:ext cx="6019800" cy="5211763"/>
          </a:xfrm>
        </p:spPr>
        <p:txBody>
          <a:bodyPr vert="eaVert"/>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endParaRPr lang="en-US"/>
          </a:p>
        </p:txBody>
      </p:sp>
      <p:sp>
        <p:nvSpPr>
          <p:cNvPr id="4" name="Espaço Reservado para Data 9">
            <a:extLst>
              <a:ext uri="{FF2B5EF4-FFF2-40B4-BE49-F238E27FC236}">
                <a16:creationId xmlns:a16="http://schemas.microsoft.com/office/drawing/2014/main" id="{868E2F4C-86AD-42F5-B866-9AB77D56EF2D}"/>
              </a:ext>
            </a:extLst>
          </p:cNvPr>
          <p:cNvSpPr>
            <a:spLocks noGrp="1"/>
          </p:cNvSpPr>
          <p:nvPr>
            <p:ph type="dt" sz="half" idx="10"/>
          </p:nvPr>
        </p:nvSpPr>
        <p:spPr/>
        <p:txBody>
          <a:bodyPr/>
          <a:lstStyle>
            <a:lvl1pPr>
              <a:defRPr/>
            </a:lvl1pPr>
          </a:lstStyle>
          <a:p>
            <a:pPr>
              <a:defRPr/>
            </a:pPr>
            <a:fld id="{84E6890A-C881-4B4E-8E7B-7410300DAAF7}" type="datetimeFigureOut">
              <a:rPr lang="pt-BR"/>
              <a:pPr>
                <a:defRPr/>
              </a:pPr>
              <a:t>04/07/2019</a:t>
            </a:fld>
            <a:endParaRPr lang="pt-BR" dirty="0"/>
          </a:p>
        </p:txBody>
      </p:sp>
      <p:sp>
        <p:nvSpPr>
          <p:cNvPr id="5" name="Espaço Reservado para Rodapé 21">
            <a:extLst>
              <a:ext uri="{FF2B5EF4-FFF2-40B4-BE49-F238E27FC236}">
                <a16:creationId xmlns:a16="http://schemas.microsoft.com/office/drawing/2014/main" id="{2D50F618-0306-4D53-B284-35194714ECE3}"/>
              </a:ext>
            </a:extLst>
          </p:cNvPr>
          <p:cNvSpPr>
            <a:spLocks noGrp="1"/>
          </p:cNvSpPr>
          <p:nvPr>
            <p:ph type="ftr" sz="quarter" idx="11"/>
          </p:nvPr>
        </p:nvSpPr>
        <p:spPr/>
        <p:txBody>
          <a:bodyPr/>
          <a:lstStyle>
            <a:lvl1pPr>
              <a:defRPr/>
            </a:lvl1pPr>
          </a:lstStyle>
          <a:p>
            <a:pPr>
              <a:defRPr/>
            </a:pPr>
            <a:endParaRPr lang="pt-BR"/>
          </a:p>
        </p:txBody>
      </p:sp>
      <p:sp>
        <p:nvSpPr>
          <p:cNvPr id="6" name="Espaço Reservado para Número de Slide 17">
            <a:extLst>
              <a:ext uri="{FF2B5EF4-FFF2-40B4-BE49-F238E27FC236}">
                <a16:creationId xmlns:a16="http://schemas.microsoft.com/office/drawing/2014/main" id="{ED11C721-FADD-42D4-87A5-7C775778814C}"/>
              </a:ext>
            </a:extLst>
          </p:cNvPr>
          <p:cNvSpPr>
            <a:spLocks noGrp="1"/>
          </p:cNvSpPr>
          <p:nvPr>
            <p:ph type="sldNum" sz="quarter" idx="12"/>
          </p:nvPr>
        </p:nvSpPr>
        <p:spPr/>
        <p:txBody>
          <a:bodyPr/>
          <a:lstStyle>
            <a:lvl1pPr>
              <a:defRPr/>
            </a:lvl1pPr>
          </a:lstStyle>
          <a:p>
            <a:pPr>
              <a:defRPr/>
            </a:pPr>
            <a:fld id="{E4C9DCA5-EF5F-4796-B41B-2DF854E57E0B}" type="slidenum">
              <a:rPr lang="pt-BR"/>
              <a:pPr>
                <a:defRPr/>
              </a:pPr>
              <a:t>‹nº›</a:t>
            </a:fld>
            <a:endParaRPr lang="pt-BR"/>
          </a:p>
        </p:txBody>
      </p:sp>
    </p:spTree>
    <p:extLst>
      <p:ext uri="{BB962C8B-B14F-4D97-AF65-F5344CB8AC3E}">
        <p14:creationId xmlns:p14="http://schemas.microsoft.com/office/powerpoint/2010/main" val="24552578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815400B-7BAF-456F-B38D-1DF64DAACE98}"/>
              </a:ext>
            </a:extLst>
          </p:cNvPr>
          <p:cNvSpPr>
            <a:spLocks noGrp="1"/>
          </p:cNvSpPr>
          <p:nvPr>
            <p:ph type="ctrTitle"/>
          </p:nvPr>
        </p:nvSpPr>
        <p:spPr>
          <a:xfrm>
            <a:off x="1143000" y="1122363"/>
            <a:ext cx="6858000" cy="2387600"/>
          </a:xfrm>
        </p:spPr>
        <p:txBody>
          <a:bodyPr anchor="b"/>
          <a:lstStyle>
            <a:lvl1pPr algn="ctr">
              <a:defRPr sz="4500"/>
            </a:lvl1pPr>
          </a:lstStyle>
          <a:p>
            <a:r>
              <a:rPr lang="pt-BR"/>
              <a:t>Clique para editar o título Mestre</a:t>
            </a:r>
          </a:p>
        </p:txBody>
      </p:sp>
      <p:sp>
        <p:nvSpPr>
          <p:cNvPr id="3" name="Subtítulo 2">
            <a:extLst>
              <a:ext uri="{FF2B5EF4-FFF2-40B4-BE49-F238E27FC236}">
                <a16:creationId xmlns:a16="http://schemas.microsoft.com/office/drawing/2014/main" id="{1684211C-E678-4EB1-9638-A673F938252E}"/>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1F318530-1D84-432E-804D-1CAC1FE7ECAE}"/>
              </a:ext>
            </a:extLst>
          </p:cNvPr>
          <p:cNvSpPr>
            <a:spLocks noGrp="1"/>
          </p:cNvSpPr>
          <p:nvPr>
            <p:ph type="dt" sz="half" idx="10"/>
          </p:nvPr>
        </p:nvSpPr>
        <p:spPr/>
        <p:txBody>
          <a:bodyPr/>
          <a:lstStyle/>
          <a:p>
            <a:fld id="{2D51223E-A148-4944-BF3B-DE3B41791542}" type="datetimeFigureOut">
              <a:rPr lang="pt-BR" smtClean="0"/>
              <a:t>04/07/2019</a:t>
            </a:fld>
            <a:endParaRPr lang="pt-BR"/>
          </a:p>
        </p:txBody>
      </p:sp>
      <p:sp>
        <p:nvSpPr>
          <p:cNvPr id="5" name="Espaço Reservado para Rodapé 4">
            <a:extLst>
              <a:ext uri="{FF2B5EF4-FFF2-40B4-BE49-F238E27FC236}">
                <a16:creationId xmlns:a16="http://schemas.microsoft.com/office/drawing/2014/main" id="{6F13357D-0529-4D84-99BC-7958573D4B3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BB53089-55F0-48B6-A53C-A236370F21B7}"/>
              </a:ext>
            </a:extLst>
          </p:cNvPr>
          <p:cNvSpPr>
            <a:spLocks noGrp="1"/>
          </p:cNvSpPr>
          <p:nvPr>
            <p:ph type="sldNum" sz="quarter" idx="12"/>
          </p:nvPr>
        </p:nvSpPr>
        <p:spPr/>
        <p:txBody>
          <a:bodyPr/>
          <a:lstStyle/>
          <a:p>
            <a:fld id="{DE3B077A-0C4D-4921-A455-34590E467AC9}" type="slidenum">
              <a:rPr lang="pt-BR" smtClean="0"/>
              <a:t>‹nº›</a:t>
            </a:fld>
            <a:endParaRPr lang="pt-BR"/>
          </a:p>
        </p:txBody>
      </p:sp>
    </p:spTree>
    <p:extLst>
      <p:ext uri="{BB962C8B-B14F-4D97-AF65-F5344CB8AC3E}">
        <p14:creationId xmlns:p14="http://schemas.microsoft.com/office/powerpoint/2010/main" val="42898489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DD80C0E-3CB8-488E-B68A-A5E291D97AFF}"/>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738B02F9-FC5A-43FC-BDF1-4B24D6E5D26B}"/>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2CCDD-D13B-4E67-8B0C-B1F5E564C785}"/>
              </a:ext>
            </a:extLst>
          </p:cNvPr>
          <p:cNvSpPr>
            <a:spLocks noGrp="1"/>
          </p:cNvSpPr>
          <p:nvPr>
            <p:ph type="dt" sz="half" idx="10"/>
          </p:nvPr>
        </p:nvSpPr>
        <p:spPr/>
        <p:txBody>
          <a:bodyPr/>
          <a:lstStyle/>
          <a:p>
            <a:fld id="{2D51223E-A148-4944-BF3B-DE3B41791542}" type="datetimeFigureOut">
              <a:rPr lang="pt-BR" smtClean="0"/>
              <a:t>04/07/2019</a:t>
            </a:fld>
            <a:endParaRPr lang="pt-BR"/>
          </a:p>
        </p:txBody>
      </p:sp>
      <p:sp>
        <p:nvSpPr>
          <p:cNvPr id="5" name="Espaço Reservado para Rodapé 4">
            <a:extLst>
              <a:ext uri="{FF2B5EF4-FFF2-40B4-BE49-F238E27FC236}">
                <a16:creationId xmlns:a16="http://schemas.microsoft.com/office/drawing/2014/main" id="{2F6BED0F-AA63-42C2-9911-2DD8DD9039A4}"/>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D20307D9-A14B-4BA1-AC78-D9D0AFFB5A26}"/>
              </a:ext>
            </a:extLst>
          </p:cNvPr>
          <p:cNvSpPr>
            <a:spLocks noGrp="1"/>
          </p:cNvSpPr>
          <p:nvPr>
            <p:ph type="sldNum" sz="quarter" idx="12"/>
          </p:nvPr>
        </p:nvSpPr>
        <p:spPr/>
        <p:txBody>
          <a:bodyPr/>
          <a:lstStyle/>
          <a:p>
            <a:fld id="{DE3B077A-0C4D-4921-A455-34590E467AC9}" type="slidenum">
              <a:rPr lang="pt-BR" smtClean="0"/>
              <a:t>‹nº›</a:t>
            </a:fld>
            <a:endParaRPr lang="pt-BR"/>
          </a:p>
        </p:txBody>
      </p:sp>
    </p:spTree>
    <p:extLst>
      <p:ext uri="{BB962C8B-B14F-4D97-AF65-F5344CB8AC3E}">
        <p14:creationId xmlns:p14="http://schemas.microsoft.com/office/powerpoint/2010/main" val="16173655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BB8076E-4E2E-403D-9456-BB3861AB77DE}"/>
              </a:ext>
            </a:extLst>
          </p:cNvPr>
          <p:cNvSpPr>
            <a:spLocks noGrp="1"/>
          </p:cNvSpPr>
          <p:nvPr>
            <p:ph type="title"/>
          </p:nvPr>
        </p:nvSpPr>
        <p:spPr>
          <a:xfrm>
            <a:off x="623888" y="1709739"/>
            <a:ext cx="7886700" cy="2852737"/>
          </a:xfrm>
        </p:spPr>
        <p:txBody>
          <a:bodyPr anchor="b"/>
          <a:lstStyle>
            <a:lvl1pPr>
              <a:defRPr sz="4500"/>
            </a:lvl1pPr>
          </a:lstStyle>
          <a:p>
            <a:r>
              <a:rPr lang="pt-BR"/>
              <a:t>Clique para editar o título Mestre</a:t>
            </a:r>
          </a:p>
        </p:txBody>
      </p:sp>
      <p:sp>
        <p:nvSpPr>
          <p:cNvPr id="3" name="Espaço Reservado para Texto 2">
            <a:extLst>
              <a:ext uri="{FF2B5EF4-FFF2-40B4-BE49-F238E27FC236}">
                <a16:creationId xmlns:a16="http://schemas.microsoft.com/office/drawing/2014/main" id="{F610B430-3C7B-404F-8E38-23E116521127}"/>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DD1AA490-6AC5-47C6-8F03-3BFAFB519EFE}"/>
              </a:ext>
            </a:extLst>
          </p:cNvPr>
          <p:cNvSpPr>
            <a:spLocks noGrp="1"/>
          </p:cNvSpPr>
          <p:nvPr>
            <p:ph type="dt" sz="half" idx="10"/>
          </p:nvPr>
        </p:nvSpPr>
        <p:spPr/>
        <p:txBody>
          <a:bodyPr/>
          <a:lstStyle/>
          <a:p>
            <a:fld id="{2D51223E-A148-4944-BF3B-DE3B41791542}" type="datetimeFigureOut">
              <a:rPr lang="pt-BR" smtClean="0"/>
              <a:t>04/07/2019</a:t>
            </a:fld>
            <a:endParaRPr lang="pt-BR"/>
          </a:p>
        </p:txBody>
      </p:sp>
      <p:sp>
        <p:nvSpPr>
          <p:cNvPr id="5" name="Espaço Reservado para Rodapé 4">
            <a:extLst>
              <a:ext uri="{FF2B5EF4-FFF2-40B4-BE49-F238E27FC236}">
                <a16:creationId xmlns:a16="http://schemas.microsoft.com/office/drawing/2014/main" id="{276AFAB7-AB20-4F10-B2A0-E3206F30414C}"/>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D4E1FE3-F5A1-409F-A838-2377DA9E0EC1}"/>
              </a:ext>
            </a:extLst>
          </p:cNvPr>
          <p:cNvSpPr>
            <a:spLocks noGrp="1"/>
          </p:cNvSpPr>
          <p:nvPr>
            <p:ph type="sldNum" sz="quarter" idx="12"/>
          </p:nvPr>
        </p:nvSpPr>
        <p:spPr/>
        <p:txBody>
          <a:bodyPr/>
          <a:lstStyle/>
          <a:p>
            <a:fld id="{DE3B077A-0C4D-4921-A455-34590E467AC9}" type="slidenum">
              <a:rPr lang="pt-BR" smtClean="0"/>
              <a:t>‹nº›</a:t>
            </a:fld>
            <a:endParaRPr lang="pt-BR"/>
          </a:p>
        </p:txBody>
      </p:sp>
    </p:spTree>
    <p:extLst>
      <p:ext uri="{BB962C8B-B14F-4D97-AF65-F5344CB8AC3E}">
        <p14:creationId xmlns:p14="http://schemas.microsoft.com/office/powerpoint/2010/main" val="21830384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4FA742-4523-401D-A0F6-985D7DD328F2}"/>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5FA0102B-E018-4F01-B838-23D21D4F070D}"/>
              </a:ext>
            </a:extLst>
          </p:cNvPr>
          <p:cNvSpPr>
            <a:spLocks noGrp="1"/>
          </p:cNvSpPr>
          <p:nvPr>
            <p:ph sz="half" idx="1"/>
          </p:nvPr>
        </p:nvSpPr>
        <p:spPr>
          <a:xfrm>
            <a:off x="628650" y="1825625"/>
            <a:ext cx="38862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3DA71637-8A9E-487E-A7CB-4FA3E03BB1FF}"/>
              </a:ext>
            </a:extLst>
          </p:cNvPr>
          <p:cNvSpPr>
            <a:spLocks noGrp="1"/>
          </p:cNvSpPr>
          <p:nvPr>
            <p:ph sz="half" idx="2"/>
          </p:nvPr>
        </p:nvSpPr>
        <p:spPr>
          <a:xfrm>
            <a:off x="4629150" y="1825625"/>
            <a:ext cx="38862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B0468D70-3F10-4F79-9AA5-92B27EB2C959}"/>
              </a:ext>
            </a:extLst>
          </p:cNvPr>
          <p:cNvSpPr>
            <a:spLocks noGrp="1"/>
          </p:cNvSpPr>
          <p:nvPr>
            <p:ph type="dt" sz="half" idx="10"/>
          </p:nvPr>
        </p:nvSpPr>
        <p:spPr/>
        <p:txBody>
          <a:bodyPr/>
          <a:lstStyle/>
          <a:p>
            <a:fld id="{2D51223E-A148-4944-BF3B-DE3B41791542}" type="datetimeFigureOut">
              <a:rPr lang="pt-BR" smtClean="0"/>
              <a:t>04/07/2019</a:t>
            </a:fld>
            <a:endParaRPr lang="pt-BR"/>
          </a:p>
        </p:txBody>
      </p:sp>
      <p:sp>
        <p:nvSpPr>
          <p:cNvPr id="6" name="Espaço Reservado para Rodapé 5">
            <a:extLst>
              <a:ext uri="{FF2B5EF4-FFF2-40B4-BE49-F238E27FC236}">
                <a16:creationId xmlns:a16="http://schemas.microsoft.com/office/drawing/2014/main" id="{2B356D04-0A5D-4E44-ABAA-4D2AF6A5BACE}"/>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E6B1EFB0-F472-449F-AE1C-CEE346B8A65B}"/>
              </a:ext>
            </a:extLst>
          </p:cNvPr>
          <p:cNvSpPr>
            <a:spLocks noGrp="1"/>
          </p:cNvSpPr>
          <p:nvPr>
            <p:ph type="sldNum" sz="quarter" idx="12"/>
          </p:nvPr>
        </p:nvSpPr>
        <p:spPr/>
        <p:txBody>
          <a:bodyPr/>
          <a:lstStyle/>
          <a:p>
            <a:fld id="{DE3B077A-0C4D-4921-A455-34590E467AC9}" type="slidenum">
              <a:rPr lang="pt-BR" smtClean="0"/>
              <a:t>‹nº›</a:t>
            </a:fld>
            <a:endParaRPr lang="pt-BR"/>
          </a:p>
        </p:txBody>
      </p:sp>
    </p:spTree>
    <p:extLst>
      <p:ext uri="{BB962C8B-B14F-4D97-AF65-F5344CB8AC3E}">
        <p14:creationId xmlns:p14="http://schemas.microsoft.com/office/powerpoint/2010/main" val="23250621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390B538-4C5A-40C8-A712-21ED90A306D6}"/>
              </a:ext>
            </a:extLst>
          </p:cNvPr>
          <p:cNvSpPr>
            <a:spLocks noGrp="1"/>
          </p:cNvSpPr>
          <p:nvPr>
            <p:ph type="title"/>
          </p:nvPr>
        </p:nvSpPr>
        <p:spPr>
          <a:xfrm>
            <a:off x="629841" y="365126"/>
            <a:ext cx="78867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B3A1F710-E8E4-4C5F-9404-C5F63D2E3653}"/>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38BF8D4C-D7FB-4967-8BF4-F22764FB7C16}"/>
              </a:ext>
            </a:extLst>
          </p:cNvPr>
          <p:cNvSpPr>
            <a:spLocks noGrp="1"/>
          </p:cNvSpPr>
          <p:nvPr>
            <p:ph sz="half" idx="2"/>
          </p:nvPr>
        </p:nvSpPr>
        <p:spPr>
          <a:xfrm>
            <a:off x="629842" y="2505075"/>
            <a:ext cx="3868340"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75C7122A-5B33-4BC4-8FCE-C140B9729A86}"/>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3E784F09-AFC9-44F6-9F49-8B1D0135749F}"/>
              </a:ext>
            </a:extLst>
          </p:cNvPr>
          <p:cNvSpPr>
            <a:spLocks noGrp="1"/>
          </p:cNvSpPr>
          <p:nvPr>
            <p:ph sz="quarter" idx="4"/>
          </p:nvPr>
        </p:nvSpPr>
        <p:spPr>
          <a:xfrm>
            <a:off x="4629150" y="2505075"/>
            <a:ext cx="3887391"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FB30C60E-4B29-4A0C-AFEB-8B786DF73990}"/>
              </a:ext>
            </a:extLst>
          </p:cNvPr>
          <p:cNvSpPr>
            <a:spLocks noGrp="1"/>
          </p:cNvSpPr>
          <p:nvPr>
            <p:ph type="dt" sz="half" idx="10"/>
          </p:nvPr>
        </p:nvSpPr>
        <p:spPr/>
        <p:txBody>
          <a:bodyPr/>
          <a:lstStyle/>
          <a:p>
            <a:fld id="{2D51223E-A148-4944-BF3B-DE3B41791542}" type="datetimeFigureOut">
              <a:rPr lang="pt-BR" smtClean="0"/>
              <a:t>04/07/2019</a:t>
            </a:fld>
            <a:endParaRPr lang="pt-BR"/>
          </a:p>
        </p:txBody>
      </p:sp>
      <p:sp>
        <p:nvSpPr>
          <p:cNvPr id="8" name="Espaço Reservado para Rodapé 7">
            <a:extLst>
              <a:ext uri="{FF2B5EF4-FFF2-40B4-BE49-F238E27FC236}">
                <a16:creationId xmlns:a16="http://schemas.microsoft.com/office/drawing/2014/main" id="{82ABFAA6-9FE5-40B2-B484-3AE0FA7713FE}"/>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EC250FDD-650D-4304-BEC3-A79D96037FED}"/>
              </a:ext>
            </a:extLst>
          </p:cNvPr>
          <p:cNvSpPr>
            <a:spLocks noGrp="1"/>
          </p:cNvSpPr>
          <p:nvPr>
            <p:ph type="sldNum" sz="quarter" idx="12"/>
          </p:nvPr>
        </p:nvSpPr>
        <p:spPr/>
        <p:txBody>
          <a:bodyPr/>
          <a:lstStyle/>
          <a:p>
            <a:fld id="{DE3B077A-0C4D-4921-A455-34590E467AC9}" type="slidenum">
              <a:rPr lang="pt-BR" smtClean="0"/>
              <a:t>‹nº›</a:t>
            </a:fld>
            <a:endParaRPr lang="pt-BR"/>
          </a:p>
        </p:txBody>
      </p:sp>
    </p:spTree>
    <p:extLst>
      <p:ext uri="{BB962C8B-B14F-4D97-AF65-F5344CB8AC3E}">
        <p14:creationId xmlns:p14="http://schemas.microsoft.com/office/powerpoint/2010/main" val="31042241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1EBBD22-006D-4088-AE38-BD0EBAA359B4}"/>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01EB4BCB-BCC1-4AA2-A261-B7E2F49746A0}"/>
              </a:ext>
            </a:extLst>
          </p:cNvPr>
          <p:cNvSpPr>
            <a:spLocks noGrp="1"/>
          </p:cNvSpPr>
          <p:nvPr>
            <p:ph type="dt" sz="half" idx="10"/>
          </p:nvPr>
        </p:nvSpPr>
        <p:spPr/>
        <p:txBody>
          <a:bodyPr/>
          <a:lstStyle/>
          <a:p>
            <a:fld id="{2D51223E-A148-4944-BF3B-DE3B41791542}" type="datetimeFigureOut">
              <a:rPr lang="pt-BR" smtClean="0"/>
              <a:t>04/07/2019</a:t>
            </a:fld>
            <a:endParaRPr lang="pt-BR"/>
          </a:p>
        </p:txBody>
      </p:sp>
      <p:sp>
        <p:nvSpPr>
          <p:cNvPr id="4" name="Espaço Reservado para Rodapé 3">
            <a:extLst>
              <a:ext uri="{FF2B5EF4-FFF2-40B4-BE49-F238E27FC236}">
                <a16:creationId xmlns:a16="http://schemas.microsoft.com/office/drawing/2014/main" id="{4E77867F-367C-46DC-B401-5CDFA5ECF60D}"/>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72A76EA6-F342-44EF-8DB5-D802B45513A3}"/>
              </a:ext>
            </a:extLst>
          </p:cNvPr>
          <p:cNvSpPr>
            <a:spLocks noGrp="1"/>
          </p:cNvSpPr>
          <p:nvPr>
            <p:ph type="sldNum" sz="quarter" idx="12"/>
          </p:nvPr>
        </p:nvSpPr>
        <p:spPr/>
        <p:txBody>
          <a:bodyPr/>
          <a:lstStyle/>
          <a:p>
            <a:fld id="{DE3B077A-0C4D-4921-A455-34590E467AC9}" type="slidenum">
              <a:rPr lang="pt-BR" smtClean="0"/>
              <a:t>‹nº›</a:t>
            </a:fld>
            <a:endParaRPr lang="pt-BR"/>
          </a:p>
        </p:txBody>
      </p:sp>
    </p:spTree>
    <p:extLst>
      <p:ext uri="{BB962C8B-B14F-4D97-AF65-F5344CB8AC3E}">
        <p14:creationId xmlns:p14="http://schemas.microsoft.com/office/powerpoint/2010/main" val="286495430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17A2B9D0-C58C-48F4-807B-E564AEA9B6F4}"/>
              </a:ext>
            </a:extLst>
          </p:cNvPr>
          <p:cNvSpPr>
            <a:spLocks noGrp="1"/>
          </p:cNvSpPr>
          <p:nvPr>
            <p:ph type="dt" sz="half" idx="10"/>
          </p:nvPr>
        </p:nvSpPr>
        <p:spPr/>
        <p:txBody>
          <a:bodyPr/>
          <a:lstStyle/>
          <a:p>
            <a:fld id="{2D51223E-A148-4944-BF3B-DE3B41791542}" type="datetimeFigureOut">
              <a:rPr lang="pt-BR" smtClean="0"/>
              <a:t>04/07/2019</a:t>
            </a:fld>
            <a:endParaRPr lang="pt-BR"/>
          </a:p>
        </p:txBody>
      </p:sp>
      <p:sp>
        <p:nvSpPr>
          <p:cNvPr id="3" name="Espaço Reservado para Rodapé 2">
            <a:extLst>
              <a:ext uri="{FF2B5EF4-FFF2-40B4-BE49-F238E27FC236}">
                <a16:creationId xmlns:a16="http://schemas.microsoft.com/office/drawing/2014/main" id="{A554D58A-F7D4-4C7B-9963-674138F6E006}"/>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61B37D5B-268F-4890-A663-08F32D1569B4}"/>
              </a:ext>
            </a:extLst>
          </p:cNvPr>
          <p:cNvSpPr>
            <a:spLocks noGrp="1"/>
          </p:cNvSpPr>
          <p:nvPr>
            <p:ph type="sldNum" sz="quarter" idx="12"/>
          </p:nvPr>
        </p:nvSpPr>
        <p:spPr/>
        <p:txBody>
          <a:bodyPr/>
          <a:lstStyle/>
          <a:p>
            <a:fld id="{DE3B077A-0C4D-4921-A455-34590E467AC9}" type="slidenum">
              <a:rPr lang="pt-BR" smtClean="0"/>
              <a:t>‹nº›</a:t>
            </a:fld>
            <a:endParaRPr lang="pt-BR"/>
          </a:p>
        </p:txBody>
      </p:sp>
    </p:spTree>
    <p:extLst>
      <p:ext uri="{BB962C8B-B14F-4D97-AF65-F5344CB8AC3E}">
        <p14:creationId xmlns:p14="http://schemas.microsoft.com/office/powerpoint/2010/main" val="82284882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C54C39-7B22-40E9-877D-71FCF36480CF}"/>
              </a:ext>
            </a:extLst>
          </p:cNvPr>
          <p:cNvSpPr>
            <a:spLocks noGrp="1"/>
          </p:cNvSpPr>
          <p:nvPr>
            <p:ph type="title"/>
          </p:nvPr>
        </p:nvSpPr>
        <p:spPr>
          <a:xfrm>
            <a:off x="629841" y="457200"/>
            <a:ext cx="2949178" cy="1600200"/>
          </a:xfrm>
        </p:spPr>
        <p:txBody>
          <a:bodyPr anchor="b"/>
          <a:lstStyle>
            <a:lvl1pPr>
              <a:defRPr sz="24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7F661E3F-B43F-40C9-9B0F-23CC8A1A70CE}"/>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35224B5D-F85A-4DC7-A401-C3B4455B7BF7}"/>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268C86F-8692-4D3F-B663-90BCA3B9DF1F}"/>
              </a:ext>
            </a:extLst>
          </p:cNvPr>
          <p:cNvSpPr>
            <a:spLocks noGrp="1"/>
          </p:cNvSpPr>
          <p:nvPr>
            <p:ph type="dt" sz="half" idx="10"/>
          </p:nvPr>
        </p:nvSpPr>
        <p:spPr/>
        <p:txBody>
          <a:bodyPr/>
          <a:lstStyle/>
          <a:p>
            <a:fld id="{2D51223E-A148-4944-BF3B-DE3B41791542}" type="datetimeFigureOut">
              <a:rPr lang="pt-BR" smtClean="0"/>
              <a:t>04/07/2019</a:t>
            </a:fld>
            <a:endParaRPr lang="pt-BR"/>
          </a:p>
        </p:txBody>
      </p:sp>
      <p:sp>
        <p:nvSpPr>
          <p:cNvPr id="6" name="Espaço Reservado para Rodapé 5">
            <a:extLst>
              <a:ext uri="{FF2B5EF4-FFF2-40B4-BE49-F238E27FC236}">
                <a16:creationId xmlns:a16="http://schemas.microsoft.com/office/drawing/2014/main" id="{23746085-1FA4-40AE-AEC6-1B09850B1F6A}"/>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43EED25D-64DA-414B-9EAF-1BF24A2C0D3B}"/>
              </a:ext>
            </a:extLst>
          </p:cNvPr>
          <p:cNvSpPr>
            <a:spLocks noGrp="1"/>
          </p:cNvSpPr>
          <p:nvPr>
            <p:ph type="sldNum" sz="quarter" idx="12"/>
          </p:nvPr>
        </p:nvSpPr>
        <p:spPr/>
        <p:txBody>
          <a:bodyPr/>
          <a:lstStyle/>
          <a:p>
            <a:fld id="{DE3B077A-0C4D-4921-A455-34590E467AC9}" type="slidenum">
              <a:rPr lang="pt-BR" smtClean="0"/>
              <a:t>‹nº›</a:t>
            </a:fld>
            <a:endParaRPr lang="pt-BR"/>
          </a:p>
        </p:txBody>
      </p:sp>
    </p:spTree>
    <p:extLst>
      <p:ext uri="{BB962C8B-B14F-4D97-AF65-F5344CB8AC3E}">
        <p14:creationId xmlns:p14="http://schemas.microsoft.com/office/powerpoint/2010/main" val="309363298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DD31894-A587-4BB2-B2AD-C6E02B657F21}"/>
              </a:ext>
            </a:extLst>
          </p:cNvPr>
          <p:cNvSpPr>
            <a:spLocks noGrp="1"/>
          </p:cNvSpPr>
          <p:nvPr>
            <p:ph type="title"/>
          </p:nvPr>
        </p:nvSpPr>
        <p:spPr>
          <a:xfrm>
            <a:off x="629841" y="457200"/>
            <a:ext cx="2949178" cy="1600200"/>
          </a:xfrm>
        </p:spPr>
        <p:txBody>
          <a:bodyPr anchor="b"/>
          <a:lstStyle>
            <a:lvl1pPr>
              <a:defRPr sz="2400"/>
            </a:lvl1pPr>
          </a:lstStyle>
          <a:p>
            <a:r>
              <a:rPr lang="pt-BR"/>
              <a:t>Clique para editar o título Mestre</a:t>
            </a:r>
          </a:p>
        </p:txBody>
      </p:sp>
      <p:sp>
        <p:nvSpPr>
          <p:cNvPr id="3" name="Espaço Reservado para Imagem 2">
            <a:extLst>
              <a:ext uri="{FF2B5EF4-FFF2-40B4-BE49-F238E27FC236}">
                <a16:creationId xmlns:a16="http://schemas.microsoft.com/office/drawing/2014/main" id="{1C40D9F5-E402-405E-8898-7BA628ACC37E}"/>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pt-BR"/>
          </a:p>
        </p:txBody>
      </p:sp>
      <p:sp>
        <p:nvSpPr>
          <p:cNvPr id="4" name="Espaço Reservado para Texto 3">
            <a:extLst>
              <a:ext uri="{FF2B5EF4-FFF2-40B4-BE49-F238E27FC236}">
                <a16:creationId xmlns:a16="http://schemas.microsoft.com/office/drawing/2014/main" id="{C8E85B22-06C6-4AA8-9A90-A763FF199918}"/>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12E8C884-9ED1-4702-880D-6B3750383FC9}"/>
              </a:ext>
            </a:extLst>
          </p:cNvPr>
          <p:cNvSpPr>
            <a:spLocks noGrp="1"/>
          </p:cNvSpPr>
          <p:nvPr>
            <p:ph type="dt" sz="half" idx="10"/>
          </p:nvPr>
        </p:nvSpPr>
        <p:spPr/>
        <p:txBody>
          <a:bodyPr/>
          <a:lstStyle/>
          <a:p>
            <a:fld id="{2D51223E-A148-4944-BF3B-DE3B41791542}" type="datetimeFigureOut">
              <a:rPr lang="pt-BR" smtClean="0"/>
              <a:t>04/07/2019</a:t>
            </a:fld>
            <a:endParaRPr lang="pt-BR"/>
          </a:p>
        </p:txBody>
      </p:sp>
      <p:sp>
        <p:nvSpPr>
          <p:cNvPr id="6" name="Espaço Reservado para Rodapé 5">
            <a:extLst>
              <a:ext uri="{FF2B5EF4-FFF2-40B4-BE49-F238E27FC236}">
                <a16:creationId xmlns:a16="http://schemas.microsoft.com/office/drawing/2014/main" id="{AC44773C-3911-4F4D-B192-C6F1888FC8F8}"/>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1713EC42-C54F-4C67-8103-1CF4DF4854BB}"/>
              </a:ext>
            </a:extLst>
          </p:cNvPr>
          <p:cNvSpPr>
            <a:spLocks noGrp="1"/>
          </p:cNvSpPr>
          <p:nvPr>
            <p:ph type="sldNum" sz="quarter" idx="12"/>
          </p:nvPr>
        </p:nvSpPr>
        <p:spPr/>
        <p:txBody>
          <a:bodyPr/>
          <a:lstStyle/>
          <a:p>
            <a:fld id="{DE3B077A-0C4D-4921-A455-34590E467AC9}" type="slidenum">
              <a:rPr lang="pt-BR" smtClean="0"/>
              <a:t>‹nº›</a:t>
            </a:fld>
            <a:endParaRPr lang="pt-BR"/>
          </a:p>
        </p:txBody>
      </p:sp>
    </p:spTree>
    <p:extLst>
      <p:ext uri="{BB962C8B-B14F-4D97-AF65-F5344CB8AC3E}">
        <p14:creationId xmlns:p14="http://schemas.microsoft.com/office/powerpoint/2010/main" val="298595412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5E98A0-7855-448C-87D4-C04F60D98E57}"/>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FCA9A3AE-5806-4B56-941F-B47A1FD11C50}"/>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EAC90EEB-F876-4C27-BB6A-B3C9A5BAE797}"/>
              </a:ext>
            </a:extLst>
          </p:cNvPr>
          <p:cNvSpPr>
            <a:spLocks noGrp="1"/>
          </p:cNvSpPr>
          <p:nvPr>
            <p:ph type="dt" sz="half" idx="10"/>
          </p:nvPr>
        </p:nvSpPr>
        <p:spPr/>
        <p:txBody>
          <a:bodyPr/>
          <a:lstStyle/>
          <a:p>
            <a:fld id="{2D51223E-A148-4944-BF3B-DE3B41791542}" type="datetimeFigureOut">
              <a:rPr lang="pt-BR" smtClean="0"/>
              <a:t>04/07/2019</a:t>
            </a:fld>
            <a:endParaRPr lang="pt-BR"/>
          </a:p>
        </p:txBody>
      </p:sp>
      <p:sp>
        <p:nvSpPr>
          <p:cNvPr id="5" name="Espaço Reservado para Rodapé 4">
            <a:extLst>
              <a:ext uri="{FF2B5EF4-FFF2-40B4-BE49-F238E27FC236}">
                <a16:creationId xmlns:a16="http://schemas.microsoft.com/office/drawing/2014/main" id="{B9804BDD-BD3D-41C6-A224-D69A87CE1E64}"/>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C792C7E0-93BF-4B01-A22B-85CCED6B39BC}"/>
              </a:ext>
            </a:extLst>
          </p:cNvPr>
          <p:cNvSpPr>
            <a:spLocks noGrp="1"/>
          </p:cNvSpPr>
          <p:nvPr>
            <p:ph type="sldNum" sz="quarter" idx="12"/>
          </p:nvPr>
        </p:nvSpPr>
        <p:spPr/>
        <p:txBody>
          <a:bodyPr/>
          <a:lstStyle/>
          <a:p>
            <a:fld id="{DE3B077A-0C4D-4921-A455-34590E467AC9}" type="slidenum">
              <a:rPr lang="pt-BR" smtClean="0"/>
              <a:t>‹nº›</a:t>
            </a:fld>
            <a:endParaRPr lang="pt-BR"/>
          </a:p>
        </p:txBody>
      </p:sp>
    </p:spTree>
    <p:extLst>
      <p:ext uri="{BB962C8B-B14F-4D97-AF65-F5344CB8AC3E}">
        <p14:creationId xmlns:p14="http://schemas.microsoft.com/office/powerpoint/2010/main" val="357108482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8555897B-B26F-4359-8949-DA8AED2C811B}"/>
              </a:ext>
            </a:extLst>
          </p:cNvPr>
          <p:cNvSpPr>
            <a:spLocks noGrp="1"/>
          </p:cNvSpPr>
          <p:nvPr>
            <p:ph type="title" orient="vert"/>
          </p:nvPr>
        </p:nvSpPr>
        <p:spPr>
          <a:xfrm>
            <a:off x="6543675" y="365125"/>
            <a:ext cx="1971675"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EA8754BF-EC5F-4B6B-8303-4FC13A52986E}"/>
              </a:ext>
            </a:extLst>
          </p:cNvPr>
          <p:cNvSpPr>
            <a:spLocks noGrp="1"/>
          </p:cNvSpPr>
          <p:nvPr>
            <p:ph type="body" orient="vert" idx="1"/>
          </p:nvPr>
        </p:nvSpPr>
        <p:spPr>
          <a:xfrm>
            <a:off x="628650" y="365125"/>
            <a:ext cx="5800725"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02FD93F1-4B89-4EB6-9C23-89E3599DB1CA}"/>
              </a:ext>
            </a:extLst>
          </p:cNvPr>
          <p:cNvSpPr>
            <a:spLocks noGrp="1"/>
          </p:cNvSpPr>
          <p:nvPr>
            <p:ph type="dt" sz="half" idx="10"/>
          </p:nvPr>
        </p:nvSpPr>
        <p:spPr/>
        <p:txBody>
          <a:bodyPr/>
          <a:lstStyle/>
          <a:p>
            <a:fld id="{2D51223E-A148-4944-BF3B-DE3B41791542}" type="datetimeFigureOut">
              <a:rPr lang="pt-BR" smtClean="0"/>
              <a:t>04/07/2019</a:t>
            </a:fld>
            <a:endParaRPr lang="pt-BR"/>
          </a:p>
        </p:txBody>
      </p:sp>
      <p:sp>
        <p:nvSpPr>
          <p:cNvPr id="5" name="Espaço Reservado para Rodapé 4">
            <a:extLst>
              <a:ext uri="{FF2B5EF4-FFF2-40B4-BE49-F238E27FC236}">
                <a16:creationId xmlns:a16="http://schemas.microsoft.com/office/drawing/2014/main" id="{0FEF034A-66E3-42C6-8826-14350DC039A6}"/>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6E07F3B5-703C-4E37-9EC7-52B10098DF6C}"/>
              </a:ext>
            </a:extLst>
          </p:cNvPr>
          <p:cNvSpPr>
            <a:spLocks noGrp="1"/>
          </p:cNvSpPr>
          <p:nvPr>
            <p:ph type="sldNum" sz="quarter" idx="12"/>
          </p:nvPr>
        </p:nvSpPr>
        <p:spPr/>
        <p:txBody>
          <a:bodyPr/>
          <a:lstStyle/>
          <a:p>
            <a:fld id="{DE3B077A-0C4D-4921-A455-34590E467AC9}" type="slidenum">
              <a:rPr lang="pt-BR" smtClean="0"/>
              <a:t>‹nº›</a:t>
            </a:fld>
            <a:endParaRPr lang="pt-BR"/>
          </a:p>
        </p:txBody>
      </p:sp>
    </p:spTree>
    <p:extLst>
      <p:ext uri="{BB962C8B-B14F-4D97-AF65-F5344CB8AC3E}">
        <p14:creationId xmlns:p14="http://schemas.microsoft.com/office/powerpoint/2010/main" val="20298481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pt-BR"/>
              <a:t>Editar estilos de texto Mestre
Segundo nível
Terceiro nível
Quarto nível
Quinto nível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95C858-2BED-5C44-973E-D3F906A9C58B}" type="datetimeFigureOut">
              <a:rPr lang="pt-BR" smtClean="0"/>
              <a:t>04/07/2019</a:t>
            </a:fld>
            <a:endParaRPr lang="pt-B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F9ECCD-18F5-A543-B9F7-7F433D6C83C0}" type="slidenum">
              <a:rPr lang="pt-BR" smtClean="0"/>
              <a:t>‹nº›</a:t>
            </a:fld>
            <a:endParaRPr lang="pt-BR"/>
          </a:p>
        </p:txBody>
      </p:sp>
    </p:spTree>
    <p:extLst>
      <p:ext uri="{BB962C8B-B14F-4D97-AF65-F5344CB8AC3E}">
        <p14:creationId xmlns:p14="http://schemas.microsoft.com/office/powerpoint/2010/main" val="13217101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 name="Forma livre 6">
            <a:extLst>
              <a:ext uri="{FF2B5EF4-FFF2-40B4-BE49-F238E27FC236}">
                <a16:creationId xmlns:a16="http://schemas.microsoft.com/office/drawing/2014/main" id="{97FD6DEE-63F7-4536-9430-FB119A8A861D}"/>
              </a:ext>
            </a:extLst>
          </p:cNvPr>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dirty="0">
              <a:latin typeface="+mn-lt"/>
            </a:endParaRPr>
          </a:p>
        </p:txBody>
      </p:sp>
      <p:sp>
        <p:nvSpPr>
          <p:cNvPr id="8" name="Forma livre 7">
            <a:extLst>
              <a:ext uri="{FF2B5EF4-FFF2-40B4-BE49-F238E27FC236}">
                <a16:creationId xmlns:a16="http://schemas.microsoft.com/office/drawing/2014/main" id="{7AE625FE-B85B-4E2D-B039-262D6613C090}"/>
              </a:ext>
            </a:extLst>
          </p:cNvPr>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dirty="0">
              <a:latin typeface="+mn-lt"/>
            </a:endParaRPr>
          </a:p>
        </p:txBody>
      </p:sp>
      <p:sp>
        <p:nvSpPr>
          <p:cNvPr id="1028" name="Espaço Reservado para Título 8">
            <a:extLst>
              <a:ext uri="{FF2B5EF4-FFF2-40B4-BE49-F238E27FC236}">
                <a16:creationId xmlns:a16="http://schemas.microsoft.com/office/drawing/2014/main" id="{4BC07E5C-463F-4C10-B5E9-DEEE84232863}"/>
              </a:ext>
            </a:extLst>
          </p:cNvPr>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pt-BR" altLang="pt-BR"/>
              <a:t>Clique para editar o estilo do título mestre</a:t>
            </a:r>
            <a:endParaRPr lang="en-US" altLang="pt-BR"/>
          </a:p>
        </p:txBody>
      </p:sp>
      <p:sp>
        <p:nvSpPr>
          <p:cNvPr id="1029" name="Espaço Reservado para Texto 29">
            <a:extLst>
              <a:ext uri="{FF2B5EF4-FFF2-40B4-BE49-F238E27FC236}">
                <a16:creationId xmlns:a16="http://schemas.microsoft.com/office/drawing/2014/main" id="{9AA52525-3825-4A24-93B6-AA1E752C1A0B}"/>
              </a:ext>
            </a:extLst>
          </p:cNvPr>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pt-BR" altLang="pt-BR"/>
              <a:t>Clique para editar os estilos do texto mestre</a:t>
            </a:r>
          </a:p>
          <a:p>
            <a:pPr lvl="1"/>
            <a:r>
              <a:rPr lang="pt-BR" altLang="pt-BR"/>
              <a:t>Segundo nível</a:t>
            </a:r>
          </a:p>
          <a:p>
            <a:pPr lvl="2"/>
            <a:r>
              <a:rPr lang="pt-BR" altLang="pt-BR"/>
              <a:t>Terceiro nível</a:t>
            </a:r>
          </a:p>
          <a:p>
            <a:pPr lvl="3"/>
            <a:r>
              <a:rPr lang="pt-BR" altLang="pt-BR"/>
              <a:t>Quarto nível</a:t>
            </a:r>
          </a:p>
          <a:p>
            <a:pPr lvl="4"/>
            <a:r>
              <a:rPr lang="pt-BR" altLang="pt-BR"/>
              <a:t>Quinto nível</a:t>
            </a:r>
            <a:endParaRPr lang="en-US" altLang="pt-BR"/>
          </a:p>
        </p:txBody>
      </p:sp>
      <p:sp>
        <p:nvSpPr>
          <p:cNvPr id="10" name="Espaço Reservado para Data 9">
            <a:extLst>
              <a:ext uri="{FF2B5EF4-FFF2-40B4-BE49-F238E27FC236}">
                <a16:creationId xmlns:a16="http://schemas.microsoft.com/office/drawing/2014/main" id="{C30A4053-1A3E-42DF-8978-17ACB0984B00}"/>
              </a:ext>
            </a:extLst>
          </p:cNvPr>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defRPr>
            </a:lvl1pPr>
          </a:lstStyle>
          <a:p>
            <a:pPr>
              <a:defRPr/>
            </a:pPr>
            <a:fld id="{396C117B-D690-4F7B-BFD1-308B064CE92E}" type="datetimeFigureOut">
              <a:rPr lang="pt-BR"/>
              <a:pPr>
                <a:defRPr/>
              </a:pPr>
              <a:t>04/07/2019</a:t>
            </a:fld>
            <a:endParaRPr lang="pt-BR" dirty="0"/>
          </a:p>
        </p:txBody>
      </p:sp>
      <p:sp>
        <p:nvSpPr>
          <p:cNvPr id="22" name="Espaço Reservado para Rodapé 21">
            <a:extLst>
              <a:ext uri="{FF2B5EF4-FFF2-40B4-BE49-F238E27FC236}">
                <a16:creationId xmlns:a16="http://schemas.microsoft.com/office/drawing/2014/main" id="{CB90C158-436E-41CB-B1BA-3A976F7E9F93}"/>
              </a:ext>
            </a:extLst>
          </p:cNvPr>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defRPr>
            </a:lvl1pPr>
          </a:lstStyle>
          <a:p>
            <a:pPr>
              <a:defRPr/>
            </a:pPr>
            <a:endParaRPr lang="pt-BR"/>
          </a:p>
        </p:txBody>
      </p:sp>
      <p:sp>
        <p:nvSpPr>
          <p:cNvPr id="18" name="Espaço Reservado para Número de Slide 17">
            <a:extLst>
              <a:ext uri="{FF2B5EF4-FFF2-40B4-BE49-F238E27FC236}">
                <a16:creationId xmlns:a16="http://schemas.microsoft.com/office/drawing/2014/main" id="{0401672A-C694-4E04-9A9F-72723FF4255A}"/>
              </a:ext>
            </a:extLst>
          </p:cNvPr>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045C75"/>
                </a:solidFill>
                <a:latin typeface="Constantia" panose="02030602050306030303" pitchFamily="18" charset="0"/>
              </a:defRPr>
            </a:lvl1pPr>
          </a:lstStyle>
          <a:p>
            <a:pPr>
              <a:defRPr/>
            </a:pPr>
            <a:fld id="{F0F46300-6D47-4F19-B1A8-F51D108F7958}" type="slidenum">
              <a:rPr lang="pt-BR"/>
              <a:pPr>
                <a:defRPr/>
              </a:pPr>
              <a:t>‹nº›</a:t>
            </a:fld>
            <a:endParaRPr lang="pt-BR"/>
          </a:p>
        </p:txBody>
      </p:sp>
      <p:grpSp>
        <p:nvGrpSpPr>
          <p:cNvPr id="1033" name="Grupo 1">
            <a:extLst>
              <a:ext uri="{FF2B5EF4-FFF2-40B4-BE49-F238E27FC236}">
                <a16:creationId xmlns:a16="http://schemas.microsoft.com/office/drawing/2014/main" id="{4072B0F1-8609-495B-9E20-F657B99459B5}"/>
              </a:ext>
            </a:extLst>
          </p:cNvPr>
          <p:cNvGrpSpPr>
            <a:grpSpLocks/>
          </p:cNvGrpSpPr>
          <p:nvPr/>
        </p:nvGrpSpPr>
        <p:grpSpPr bwMode="auto">
          <a:xfrm>
            <a:off x="-19050" y="203200"/>
            <a:ext cx="9180513" cy="647700"/>
            <a:chOff x="-19045" y="216550"/>
            <a:chExt cx="9180548" cy="649224"/>
          </a:xfrm>
        </p:grpSpPr>
        <p:sp>
          <p:nvSpPr>
            <p:cNvPr id="12" name="Forma livre 11">
              <a:extLst>
                <a:ext uri="{FF2B5EF4-FFF2-40B4-BE49-F238E27FC236}">
                  <a16:creationId xmlns:a16="http://schemas.microsoft.com/office/drawing/2014/main" id="{7F7AF517-A526-4DE8-9279-C975E18621EE}"/>
                </a:ext>
              </a:extLst>
            </p:cNvPr>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eaLnBrk="1" fontAlgn="auto" hangingPunct="1">
                <a:spcBef>
                  <a:spcPts val="0"/>
                </a:spcBef>
                <a:spcAft>
                  <a:spcPts val="0"/>
                </a:spcAft>
                <a:defRPr/>
              </a:pPr>
              <a:endParaRPr lang="en-US" dirty="0">
                <a:latin typeface="+mn-lt"/>
              </a:endParaRPr>
            </a:p>
          </p:txBody>
        </p:sp>
        <p:sp>
          <p:nvSpPr>
            <p:cNvPr id="13" name="Forma livre 12">
              <a:extLst>
                <a:ext uri="{FF2B5EF4-FFF2-40B4-BE49-F238E27FC236}">
                  <a16:creationId xmlns:a16="http://schemas.microsoft.com/office/drawing/2014/main" id="{A8919C6D-DF37-4D81-BBBA-4868D0ADBC4C}"/>
                </a:ext>
              </a:extLst>
            </p:cNvPr>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eaLnBrk="1" fontAlgn="auto" hangingPunct="1">
                <a:spcBef>
                  <a:spcPts val="0"/>
                </a:spcBef>
                <a:spcAft>
                  <a:spcPts val="0"/>
                </a:spcAft>
                <a:defRPr/>
              </a:pPr>
              <a:endParaRPr lang="en-US" dirty="0">
                <a:latin typeface="+mn-lt"/>
              </a:endParaRPr>
            </a:p>
          </p:txBody>
        </p:sp>
      </p:grpSp>
    </p:spTree>
    <p:extLst>
      <p:ext uri="{BB962C8B-B14F-4D97-AF65-F5344CB8AC3E}">
        <p14:creationId xmlns:p14="http://schemas.microsoft.com/office/powerpoint/2010/main" val="371903360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98ADD2E1-15E5-44C8-BADD-009FD5D35C48}"/>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9D5003A5-F729-4B6C-BB7E-CB7A58992DB3}"/>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E5D7F4-61D4-4131-8F71-C754D6F5AD58}"/>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D51223E-A148-4944-BF3B-DE3B41791542}" type="datetimeFigureOut">
              <a:rPr lang="pt-BR" smtClean="0"/>
              <a:t>04/07/2019</a:t>
            </a:fld>
            <a:endParaRPr lang="pt-BR"/>
          </a:p>
        </p:txBody>
      </p:sp>
      <p:sp>
        <p:nvSpPr>
          <p:cNvPr id="5" name="Espaço Reservado para Rodapé 4">
            <a:extLst>
              <a:ext uri="{FF2B5EF4-FFF2-40B4-BE49-F238E27FC236}">
                <a16:creationId xmlns:a16="http://schemas.microsoft.com/office/drawing/2014/main" id="{CFF455BB-A58C-4AC8-8900-2C452B7FCE6B}"/>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E13F830B-084A-4CD9-9776-F16CA8450053}"/>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E3B077A-0C4D-4921-A455-34590E467AC9}" type="slidenum">
              <a:rPr lang="pt-BR" smtClean="0"/>
              <a:t>‹nº›</a:t>
            </a:fld>
            <a:endParaRPr lang="pt-BR"/>
          </a:p>
        </p:txBody>
      </p:sp>
    </p:spTree>
    <p:extLst>
      <p:ext uri="{BB962C8B-B14F-4D97-AF65-F5344CB8AC3E}">
        <p14:creationId xmlns:p14="http://schemas.microsoft.com/office/powerpoint/2010/main" val="208337460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pt-B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3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3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3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3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14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14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14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143.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D4F604B4-6918-354D-A85C-1966B4DCEB01}"/>
              </a:ext>
            </a:extLst>
          </p:cNvPr>
          <p:cNvSpPr txBox="1"/>
          <p:nvPr/>
        </p:nvSpPr>
        <p:spPr>
          <a:xfrm>
            <a:off x="0" y="4129251"/>
            <a:ext cx="9144000" cy="1569660"/>
          </a:xfrm>
          <a:prstGeom prst="rect">
            <a:avLst/>
          </a:prstGeom>
          <a:noFill/>
        </p:spPr>
        <p:txBody>
          <a:bodyPr wrap="square" rtlCol="0">
            <a:spAutoFit/>
          </a:bodyPr>
          <a:lstStyle/>
          <a:p>
            <a:pPr algn="ctr"/>
            <a:r>
              <a:rPr lang="pt-BR" sz="4800" b="1" dirty="0">
                <a:solidFill>
                  <a:srgbClr val="0048D6"/>
                </a:solidFill>
              </a:rPr>
              <a:t>Rotinas de Compras Nos Municípios</a:t>
            </a:r>
          </a:p>
        </p:txBody>
      </p:sp>
    </p:spTree>
    <p:extLst>
      <p:ext uri="{BB962C8B-B14F-4D97-AF65-F5344CB8AC3E}">
        <p14:creationId xmlns:p14="http://schemas.microsoft.com/office/powerpoint/2010/main" val="22694282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756C6AC-C463-A347-976D-C1D54DEC8CD4}"/>
              </a:ext>
            </a:extLst>
          </p:cNvPr>
          <p:cNvSpPr txBox="1"/>
          <p:nvPr/>
        </p:nvSpPr>
        <p:spPr>
          <a:xfrm>
            <a:off x="329879" y="325240"/>
            <a:ext cx="6562128" cy="1569660"/>
          </a:xfrm>
          <a:prstGeom prst="rect">
            <a:avLst/>
          </a:prstGeom>
          <a:noFill/>
        </p:spPr>
        <p:txBody>
          <a:bodyPr wrap="square" rtlCol="0">
            <a:spAutoFit/>
          </a:bodyPr>
          <a:lstStyle/>
          <a:p>
            <a:pPr lvl="0"/>
            <a:r>
              <a:rPr lang="pt-BR" sz="4800" b="1" dirty="0">
                <a:solidFill>
                  <a:prstClr val="white"/>
                </a:solidFill>
                <a:latin typeface="Calibri" panose="020F0502020204030204"/>
              </a:rPr>
              <a:t>Modelo para comprar melhor</a:t>
            </a:r>
            <a:endParaRPr kumimoji="0" lang="pt-BR" sz="4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CaixaDeTexto 3">
            <a:extLst>
              <a:ext uri="{FF2B5EF4-FFF2-40B4-BE49-F238E27FC236}">
                <a16:creationId xmlns:a16="http://schemas.microsoft.com/office/drawing/2014/main" id="{E9461B6C-4098-4DF0-9659-EF916B580BC1}"/>
              </a:ext>
            </a:extLst>
          </p:cNvPr>
          <p:cNvSpPr txBox="1"/>
          <p:nvPr/>
        </p:nvSpPr>
        <p:spPr>
          <a:xfrm>
            <a:off x="0" y="2885609"/>
            <a:ext cx="9144000" cy="4154984"/>
          </a:xfrm>
          <a:prstGeom prst="rect">
            <a:avLst/>
          </a:prstGeom>
          <a:noFill/>
        </p:spPr>
        <p:txBody>
          <a:bodyPr wrap="square" rtlCol="0">
            <a:spAutoFit/>
          </a:bodyPr>
          <a:lstStyle/>
          <a:p>
            <a:pPr marL="685800" indent="-685800" algn="just">
              <a:buFont typeface="Arial" panose="020B0604020202020204" pitchFamily="34" charset="0"/>
              <a:buChar char="•"/>
            </a:pPr>
            <a:r>
              <a:rPr lang="pt-BR" sz="4400" b="1" dirty="0">
                <a:solidFill>
                  <a:srgbClr val="148123"/>
                </a:solidFill>
              </a:rPr>
              <a:t>Adequação das rotinas à processos modernos e inovadores.</a:t>
            </a:r>
          </a:p>
          <a:p>
            <a:pPr marL="685800" indent="-685800" algn="just">
              <a:buFont typeface="Arial" panose="020B0604020202020204" pitchFamily="34" charset="0"/>
              <a:buChar char="•"/>
            </a:pPr>
            <a:r>
              <a:rPr lang="pt-BR" sz="4400" b="1" dirty="0">
                <a:solidFill>
                  <a:srgbClr val="148123"/>
                </a:solidFill>
              </a:rPr>
              <a:t>Uso da tecnologia e do hábito de execução dos trabalhos através de rotinas preestabelecidas.</a:t>
            </a:r>
          </a:p>
          <a:p>
            <a:pPr algn="just"/>
            <a:r>
              <a:rPr lang="pt-BR" sz="4400" b="1" dirty="0">
                <a:solidFill>
                  <a:srgbClr val="148123"/>
                </a:solidFill>
              </a:rPr>
              <a:t> </a:t>
            </a:r>
          </a:p>
        </p:txBody>
      </p:sp>
    </p:spTree>
    <p:extLst>
      <p:ext uri="{BB962C8B-B14F-4D97-AF65-F5344CB8AC3E}">
        <p14:creationId xmlns:p14="http://schemas.microsoft.com/office/powerpoint/2010/main" val="37161492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131279"/>
            <a:ext cx="7627716"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rPr>
              <a:t>Segundo Aristóteles:</a:t>
            </a:r>
          </a:p>
        </p:txBody>
      </p:sp>
      <p:sp>
        <p:nvSpPr>
          <p:cNvPr id="4" name="CaixaDeTexto 3">
            <a:extLst>
              <a:ext uri="{FF2B5EF4-FFF2-40B4-BE49-F238E27FC236}">
                <a16:creationId xmlns:a16="http://schemas.microsoft.com/office/drawing/2014/main" id="{FA9D7FB3-CC13-EC46-AB52-62BAC789BF8D}"/>
              </a:ext>
            </a:extLst>
          </p:cNvPr>
          <p:cNvSpPr txBox="1"/>
          <p:nvPr/>
        </p:nvSpPr>
        <p:spPr>
          <a:xfrm>
            <a:off x="385408" y="2098967"/>
            <a:ext cx="8358070" cy="286232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3600" b="0" i="0" u="none" strike="noStrike" kern="1200" cap="none" spc="0" normalizeH="0" baseline="0" noProof="0" dirty="0">
                <a:ln>
                  <a:noFill/>
                </a:ln>
                <a:solidFill>
                  <a:prstClr val="black"/>
                </a:solidFill>
                <a:effectLst/>
                <a:uLnTx/>
                <a:uFillTx/>
                <a:latin typeface="Calibri" panose="020F0502020204030204"/>
                <a:ea typeface="+mn-ea"/>
                <a:cs typeface="+mn-cs"/>
              </a:rPr>
              <a:t>“excelência é uma habilidade conquistada através de treinamento e prática. Nós somos aquilo que fazemos repetidamente. Excelência, então, não é um ato, mas um hábito”. </a:t>
            </a:r>
          </a:p>
        </p:txBody>
      </p:sp>
    </p:spTree>
    <p:extLst>
      <p:ext uri="{BB962C8B-B14F-4D97-AF65-F5344CB8AC3E}">
        <p14:creationId xmlns:p14="http://schemas.microsoft.com/office/powerpoint/2010/main" val="42574473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8FF7CABD-D40C-4559-A912-5FEB17DF29E5}"/>
              </a:ext>
            </a:extLst>
          </p:cNvPr>
          <p:cNvSpPr/>
          <p:nvPr/>
        </p:nvSpPr>
        <p:spPr>
          <a:xfrm>
            <a:off x="3693390" y="2790508"/>
            <a:ext cx="1944763" cy="954107"/>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lnRef>
          <a:fillRef idx="1">
            <a:schemeClr val="lt1"/>
          </a:fillRef>
          <a:effectRef idx="0">
            <a:schemeClr val="accent1"/>
          </a:effectRef>
          <a:fontRef idx="minor">
            <a:schemeClr val="dk1"/>
          </a:fontRef>
        </p:style>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pt-BR" sz="2800" i="0" u="none" strike="noStrike" kern="1200" normalizeH="0" baseline="0" noProof="0" dirty="0">
                <a:ln w="0"/>
                <a:solidFill>
                  <a:schemeClr val="accent1"/>
                </a:solidFill>
                <a:effectLst>
                  <a:outerShdw blurRad="38100" dist="25400" dir="5400000" algn="ctr" rotWithShape="0">
                    <a:srgbClr val="6E747A">
                      <a:alpha val="43000"/>
                    </a:srgbClr>
                  </a:outerShdw>
                </a:effectLst>
                <a:uLnTx/>
                <a:uFillTx/>
                <a:latin typeface="Arial" charset="0"/>
                <a:ea typeface="+mn-ea"/>
                <a:cs typeface="+mn-cs"/>
              </a:rPr>
              <a:t>Central de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pt-BR" sz="2800" i="0" u="none" strike="noStrike" kern="1200" normalizeH="0" baseline="0" noProof="0" dirty="0">
                <a:ln w="0"/>
                <a:solidFill>
                  <a:schemeClr val="accent1"/>
                </a:solidFill>
                <a:effectLst>
                  <a:outerShdw blurRad="38100" dist="25400" dir="5400000" algn="ctr" rotWithShape="0">
                    <a:srgbClr val="6E747A">
                      <a:alpha val="43000"/>
                    </a:srgbClr>
                  </a:outerShdw>
                </a:effectLst>
                <a:uLnTx/>
                <a:uFillTx/>
                <a:latin typeface="Arial" charset="0"/>
                <a:ea typeface="+mn-ea"/>
                <a:cs typeface="+mn-cs"/>
              </a:rPr>
              <a:t>Compras</a:t>
            </a:r>
          </a:p>
        </p:txBody>
      </p:sp>
      <p:sp>
        <p:nvSpPr>
          <p:cNvPr id="5" name="Retângulo 4">
            <a:extLst>
              <a:ext uri="{FF2B5EF4-FFF2-40B4-BE49-F238E27FC236}">
                <a16:creationId xmlns:a16="http://schemas.microsoft.com/office/drawing/2014/main" id="{D9810237-EDCC-48F4-937C-6F6224156186}"/>
              </a:ext>
            </a:extLst>
          </p:cNvPr>
          <p:cNvSpPr/>
          <p:nvPr/>
        </p:nvSpPr>
        <p:spPr>
          <a:xfrm>
            <a:off x="598353" y="1340768"/>
            <a:ext cx="2221377" cy="40011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pt-BR" sz="2000" b="1" i="0" u="none" strike="noStrike" kern="1200" spc="50" normalizeH="0" baseline="0" noProof="0" dirty="0">
                <a:ln w="9525" cmpd="sng">
                  <a:solidFill>
                    <a:schemeClr val="accent1"/>
                  </a:solidFill>
                  <a:prstDash val="solid"/>
                </a:ln>
                <a:solidFill>
                  <a:srgbClr val="70AD47">
                    <a:tint val="1000"/>
                  </a:srgbClr>
                </a:solidFill>
                <a:effectLst>
                  <a:glow rad="38100">
                    <a:schemeClr val="accent1">
                      <a:alpha val="40000"/>
                    </a:schemeClr>
                  </a:glow>
                </a:effectLst>
                <a:uLnTx/>
                <a:uFillTx/>
                <a:latin typeface="Arial Black" panose="020B0A04020102020204" pitchFamily="34" charset="0"/>
              </a:rPr>
              <a:t>Centro</a:t>
            </a:r>
            <a:r>
              <a:rPr kumimoji="0" lang="pt-BR" sz="2000" b="1" i="0" u="none" strike="noStrike" kern="1200" cap="none" spc="0" normalizeH="0" baseline="0" noProof="0" dirty="0">
                <a:ln w="10541" cmpd="sng">
                  <a:solidFill>
                    <a:srgbClr val="0F6FC6">
                      <a:shade val="88000"/>
                      <a:satMod val="110000"/>
                    </a:srgbClr>
                  </a:solidFill>
                  <a:prstDash val="solid"/>
                </a:ln>
                <a:solidFill>
                  <a:schemeClr val="bg1"/>
                </a:solidFill>
                <a:effectLst/>
                <a:uLnTx/>
                <a:uFillTx/>
                <a:latin typeface="Arial Black" panose="020B0A04020102020204" pitchFamily="34" charset="0"/>
              </a:rPr>
              <a:t> </a:t>
            </a:r>
            <a:r>
              <a:rPr kumimoji="0" lang="pt-BR" sz="2000" b="1" i="0" u="none" strike="noStrike" kern="1200" cap="none" spc="0" normalizeH="0" baseline="0" noProof="0" dirty="0" err="1">
                <a:ln w="10541" cmpd="sng">
                  <a:solidFill>
                    <a:srgbClr val="0F6FC6">
                      <a:shade val="88000"/>
                      <a:satMod val="110000"/>
                    </a:srgbClr>
                  </a:solidFill>
                  <a:prstDash val="solid"/>
                </a:ln>
                <a:solidFill>
                  <a:schemeClr val="bg1"/>
                </a:solidFill>
                <a:effectLst/>
                <a:uLnTx/>
                <a:uFillTx/>
                <a:latin typeface="Arial Black" panose="020B0A04020102020204" pitchFamily="34" charset="0"/>
              </a:rPr>
              <a:t>Admin</a:t>
            </a:r>
            <a:r>
              <a:rPr kumimoji="0" lang="pt-BR" sz="2000" b="1" i="0" u="none" strike="noStrike" kern="1200" cap="none" spc="0" normalizeH="0" baseline="0" noProof="0" dirty="0">
                <a:ln w="10541" cmpd="sng">
                  <a:solidFill>
                    <a:srgbClr val="0F6FC6">
                      <a:shade val="88000"/>
                      <a:satMod val="110000"/>
                    </a:srgbClr>
                  </a:solidFill>
                  <a:prstDash val="solid"/>
                </a:ln>
                <a:solidFill>
                  <a:schemeClr val="bg1"/>
                </a:solidFill>
                <a:effectLst/>
                <a:uLnTx/>
                <a:uFillTx/>
                <a:latin typeface="Arial Black" panose="020B0A04020102020204" pitchFamily="34" charset="0"/>
              </a:rPr>
              <a:t>.</a:t>
            </a:r>
          </a:p>
        </p:txBody>
      </p:sp>
      <p:sp>
        <p:nvSpPr>
          <p:cNvPr id="6" name="Retângulo 5">
            <a:extLst>
              <a:ext uri="{FF2B5EF4-FFF2-40B4-BE49-F238E27FC236}">
                <a16:creationId xmlns:a16="http://schemas.microsoft.com/office/drawing/2014/main" id="{A2E66910-D398-4B5E-BA0A-279335A60C2E}"/>
              </a:ext>
            </a:extLst>
          </p:cNvPr>
          <p:cNvSpPr/>
          <p:nvPr/>
        </p:nvSpPr>
        <p:spPr>
          <a:xfrm>
            <a:off x="3749815" y="1330180"/>
            <a:ext cx="1831912" cy="40011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pt-BR" sz="2000" b="1" i="0" u="none" strike="noStrike" kern="1200" spc="50" normalizeH="0" baseline="0" noProof="0" dirty="0">
                <a:ln w="9525" cmpd="sng">
                  <a:solidFill>
                    <a:schemeClr val="accent1"/>
                  </a:solidFill>
                  <a:prstDash val="solid"/>
                </a:ln>
                <a:solidFill>
                  <a:srgbClr val="70AD47">
                    <a:tint val="1000"/>
                  </a:srgbClr>
                </a:solidFill>
                <a:effectLst>
                  <a:glow rad="38100">
                    <a:schemeClr val="accent1">
                      <a:alpha val="40000"/>
                    </a:schemeClr>
                  </a:glow>
                </a:effectLst>
                <a:uLnTx/>
                <a:uFillTx/>
                <a:latin typeface="Arial Black" panose="020B0A04020102020204" pitchFamily="34" charset="0"/>
              </a:rPr>
              <a:t>Agricultura</a:t>
            </a:r>
          </a:p>
        </p:txBody>
      </p:sp>
      <p:sp>
        <p:nvSpPr>
          <p:cNvPr id="7" name="Retângulo 6">
            <a:extLst>
              <a:ext uri="{FF2B5EF4-FFF2-40B4-BE49-F238E27FC236}">
                <a16:creationId xmlns:a16="http://schemas.microsoft.com/office/drawing/2014/main" id="{5FD8CF8B-18F0-422E-A8E5-91809300C230}"/>
              </a:ext>
            </a:extLst>
          </p:cNvPr>
          <p:cNvSpPr/>
          <p:nvPr/>
        </p:nvSpPr>
        <p:spPr>
          <a:xfrm>
            <a:off x="6314591" y="3042467"/>
            <a:ext cx="2639762" cy="40011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pt-BR" sz="2000" b="1" i="0" u="none" strike="noStrike" kern="1200" spc="50" normalizeH="0" baseline="0" noProof="0" dirty="0">
                <a:ln w="9525" cmpd="sng">
                  <a:solidFill>
                    <a:schemeClr val="accent1"/>
                  </a:solidFill>
                  <a:prstDash val="solid"/>
                </a:ln>
                <a:solidFill>
                  <a:srgbClr val="70AD47">
                    <a:tint val="1000"/>
                  </a:srgbClr>
                </a:solidFill>
                <a:effectLst>
                  <a:glow rad="38100">
                    <a:schemeClr val="accent1">
                      <a:alpha val="40000"/>
                    </a:schemeClr>
                  </a:glow>
                </a:effectLst>
                <a:uLnTx/>
                <a:uFillTx/>
                <a:latin typeface="Arial Black" panose="020B0A04020102020204" pitchFamily="34" charset="0"/>
              </a:rPr>
              <a:t>Merenda Escolar</a:t>
            </a:r>
          </a:p>
        </p:txBody>
      </p:sp>
      <p:sp>
        <p:nvSpPr>
          <p:cNvPr id="8" name="Retângulo 7">
            <a:extLst>
              <a:ext uri="{FF2B5EF4-FFF2-40B4-BE49-F238E27FC236}">
                <a16:creationId xmlns:a16="http://schemas.microsoft.com/office/drawing/2014/main" id="{B7EF9875-5F95-4246-B48E-F26BD762DBBF}"/>
              </a:ext>
            </a:extLst>
          </p:cNvPr>
          <p:cNvSpPr/>
          <p:nvPr/>
        </p:nvSpPr>
        <p:spPr>
          <a:xfrm>
            <a:off x="5961144" y="1330180"/>
            <a:ext cx="2629246" cy="40011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pt-BR" sz="2000" b="1" i="0" u="none" strike="noStrike" kern="1200" spc="50" normalizeH="0" baseline="0" noProof="0" dirty="0">
                <a:ln w="9525" cmpd="sng">
                  <a:solidFill>
                    <a:schemeClr val="accent1"/>
                  </a:solidFill>
                  <a:prstDash val="solid"/>
                </a:ln>
                <a:solidFill>
                  <a:srgbClr val="70AD47">
                    <a:tint val="1000"/>
                  </a:srgbClr>
                </a:solidFill>
                <a:effectLst>
                  <a:glow rad="38100">
                    <a:schemeClr val="accent1">
                      <a:alpha val="40000"/>
                    </a:schemeClr>
                  </a:glow>
                </a:effectLst>
                <a:uLnTx/>
                <a:uFillTx/>
                <a:latin typeface="Arial Black" panose="020B0A04020102020204" pitchFamily="34" charset="0"/>
              </a:rPr>
              <a:t>Educação </a:t>
            </a:r>
            <a:r>
              <a:rPr kumimoji="0" lang="pt-BR" sz="2000" b="1" i="0" u="none" strike="noStrike" kern="1200" spc="50" normalizeH="0" baseline="0" noProof="0" dirty="0" err="1">
                <a:ln w="9525" cmpd="sng">
                  <a:solidFill>
                    <a:schemeClr val="accent1"/>
                  </a:solidFill>
                  <a:prstDash val="solid"/>
                </a:ln>
                <a:solidFill>
                  <a:srgbClr val="70AD47">
                    <a:tint val="1000"/>
                  </a:srgbClr>
                </a:solidFill>
                <a:effectLst>
                  <a:glow rad="38100">
                    <a:schemeClr val="accent1">
                      <a:alpha val="40000"/>
                    </a:schemeClr>
                  </a:glow>
                </a:effectLst>
                <a:uLnTx/>
                <a:uFillTx/>
                <a:latin typeface="Arial Black" panose="020B0A04020102020204" pitchFamily="34" charset="0"/>
              </a:rPr>
              <a:t>Admin</a:t>
            </a:r>
            <a:endParaRPr kumimoji="0" lang="pt-BR" sz="2000" b="1" i="0" u="none" strike="noStrike" kern="1200" spc="50" normalizeH="0" baseline="0" noProof="0" dirty="0">
              <a:ln w="9525" cmpd="sng">
                <a:solidFill>
                  <a:schemeClr val="accent1"/>
                </a:solidFill>
                <a:prstDash val="solid"/>
              </a:ln>
              <a:solidFill>
                <a:srgbClr val="70AD47">
                  <a:tint val="1000"/>
                </a:srgbClr>
              </a:solidFill>
              <a:effectLst>
                <a:glow rad="38100">
                  <a:schemeClr val="accent1">
                    <a:alpha val="40000"/>
                  </a:schemeClr>
                </a:glow>
              </a:effectLst>
              <a:uLnTx/>
              <a:uFillTx/>
              <a:latin typeface="Arial Black" panose="020B0A04020102020204" pitchFamily="34" charset="0"/>
            </a:endParaRPr>
          </a:p>
        </p:txBody>
      </p:sp>
      <p:sp>
        <p:nvSpPr>
          <p:cNvPr id="9" name="Retângulo 8">
            <a:extLst>
              <a:ext uri="{FF2B5EF4-FFF2-40B4-BE49-F238E27FC236}">
                <a16:creationId xmlns:a16="http://schemas.microsoft.com/office/drawing/2014/main" id="{27078FBD-B7FD-48AA-9D94-7D2A11461424}"/>
              </a:ext>
            </a:extLst>
          </p:cNvPr>
          <p:cNvSpPr/>
          <p:nvPr/>
        </p:nvSpPr>
        <p:spPr>
          <a:xfrm>
            <a:off x="7186613" y="3933825"/>
            <a:ext cx="185737" cy="400050"/>
          </a:xfrm>
          <a:prstGeom prst="rect">
            <a:avLst/>
          </a:prstGeom>
          <a:noFill/>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000" b="1" i="0" u="none" strike="noStrike" kern="1200" cap="none" spc="0" normalizeH="0" baseline="0" noProof="0" dirty="0">
              <a:ln w="10541" cmpd="sng">
                <a:solidFill>
                  <a:srgbClr val="0F6FC6">
                    <a:shade val="88000"/>
                    <a:satMod val="110000"/>
                  </a:srgbClr>
                </a:solidFill>
                <a:prstDash val="solid"/>
              </a:ln>
              <a:gradFill>
                <a:gsLst>
                  <a:gs pos="0">
                    <a:srgbClr val="0F6FC6">
                      <a:tint val="40000"/>
                      <a:satMod val="250000"/>
                    </a:srgbClr>
                  </a:gs>
                  <a:gs pos="9000">
                    <a:srgbClr val="0F6FC6">
                      <a:tint val="52000"/>
                      <a:satMod val="300000"/>
                    </a:srgbClr>
                  </a:gs>
                  <a:gs pos="50000">
                    <a:srgbClr val="0F6FC6">
                      <a:shade val="20000"/>
                      <a:satMod val="300000"/>
                    </a:srgbClr>
                  </a:gs>
                  <a:gs pos="79000">
                    <a:srgbClr val="0F6FC6">
                      <a:tint val="52000"/>
                      <a:satMod val="300000"/>
                    </a:srgbClr>
                  </a:gs>
                  <a:gs pos="100000">
                    <a:srgbClr val="0F6FC6">
                      <a:tint val="40000"/>
                      <a:satMod val="250000"/>
                    </a:srgbClr>
                  </a:gs>
                </a:gsLst>
                <a:lin ang="5400000"/>
              </a:gradFill>
              <a:effectLst/>
              <a:uLnTx/>
              <a:uFillTx/>
              <a:latin typeface="Arial" charset="0"/>
              <a:ea typeface="+mn-ea"/>
              <a:cs typeface="+mn-cs"/>
            </a:endParaRPr>
          </a:p>
        </p:txBody>
      </p:sp>
      <p:sp>
        <p:nvSpPr>
          <p:cNvPr id="10" name="Retângulo 9">
            <a:extLst>
              <a:ext uri="{FF2B5EF4-FFF2-40B4-BE49-F238E27FC236}">
                <a16:creationId xmlns:a16="http://schemas.microsoft.com/office/drawing/2014/main" id="{97F3D2A7-18C2-429E-A7D4-19A105963DDD}"/>
              </a:ext>
            </a:extLst>
          </p:cNvPr>
          <p:cNvSpPr/>
          <p:nvPr/>
        </p:nvSpPr>
        <p:spPr>
          <a:xfrm>
            <a:off x="6267992" y="4985630"/>
            <a:ext cx="2457853" cy="40011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pt-BR" sz="2000" b="1" i="0" u="none" strike="noStrike" kern="1200" spc="50" normalizeH="0" baseline="0" noProof="0" dirty="0">
                <a:ln w="9525" cmpd="sng">
                  <a:solidFill>
                    <a:schemeClr val="accent1"/>
                  </a:solidFill>
                  <a:prstDash val="solid"/>
                </a:ln>
                <a:solidFill>
                  <a:srgbClr val="70AD47">
                    <a:tint val="1000"/>
                  </a:srgbClr>
                </a:solidFill>
                <a:effectLst>
                  <a:glow rad="38100">
                    <a:schemeClr val="accent1">
                      <a:alpha val="40000"/>
                    </a:schemeClr>
                  </a:glow>
                </a:effectLst>
                <a:uLnTx/>
                <a:uFillTx/>
                <a:latin typeface="Arial Black" panose="020B0A04020102020204" pitchFamily="34" charset="0"/>
              </a:rPr>
              <a:t>Frota Municipal</a:t>
            </a:r>
          </a:p>
        </p:txBody>
      </p:sp>
      <p:sp>
        <p:nvSpPr>
          <p:cNvPr id="11" name="Retângulo 10">
            <a:extLst>
              <a:ext uri="{FF2B5EF4-FFF2-40B4-BE49-F238E27FC236}">
                <a16:creationId xmlns:a16="http://schemas.microsoft.com/office/drawing/2014/main" id="{9C80FB06-C53C-402D-9868-2E08AAFA190E}"/>
              </a:ext>
            </a:extLst>
          </p:cNvPr>
          <p:cNvSpPr/>
          <p:nvPr/>
        </p:nvSpPr>
        <p:spPr>
          <a:xfrm>
            <a:off x="4141653" y="4973106"/>
            <a:ext cx="1048236" cy="40011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pt-BR" sz="2000" b="1" i="0" u="none" strike="noStrike" kern="1200" spc="50" normalizeH="0" baseline="0" noProof="0" dirty="0">
                <a:ln w="9525" cmpd="sng">
                  <a:solidFill>
                    <a:schemeClr val="accent1"/>
                  </a:solidFill>
                  <a:prstDash val="solid"/>
                </a:ln>
                <a:solidFill>
                  <a:srgbClr val="70AD47">
                    <a:tint val="1000"/>
                  </a:srgbClr>
                </a:solidFill>
                <a:effectLst>
                  <a:glow rad="38100">
                    <a:schemeClr val="accent1">
                      <a:alpha val="40000"/>
                    </a:schemeClr>
                  </a:glow>
                </a:effectLst>
                <a:uLnTx/>
                <a:uFillTx/>
                <a:latin typeface="Arial Black" panose="020B0A04020102020204" pitchFamily="34" charset="0"/>
              </a:rPr>
              <a:t>Obras</a:t>
            </a:r>
          </a:p>
        </p:txBody>
      </p:sp>
      <p:sp>
        <p:nvSpPr>
          <p:cNvPr id="12" name="Retângulo 11">
            <a:extLst>
              <a:ext uri="{FF2B5EF4-FFF2-40B4-BE49-F238E27FC236}">
                <a16:creationId xmlns:a16="http://schemas.microsoft.com/office/drawing/2014/main" id="{A6901C02-17E9-4D9E-9F94-50030B28C07C}"/>
              </a:ext>
            </a:extLst>
          </p:cNvPr>
          <p:cNvSpPr/>
          <p:nvPr/>
        </p:nvSpPr>
        <p:spPr>
          <a:xfrm>
            <a:off x="833068" y="4973106"/>
            <a:ext cx="1088760" cy="40011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pt-BR" sz="2000" b="1" i="0" u="none" strike="noStrike" kern="1200" spc="50" normalizeH="0" baseline="0" noProof="0" dirty="0">
                <a:ln w="9525" cmpd="sng">
                  <a:solidFill>
                    <a:schemeClr val="accent1"/>
                  </a:solidFill>
                  <a:prstDash val="solid"/>
                </a:ln>
                <a:solidFill>
                  <a:srgbClr val="70AD47">
                    <a:tint val="1000"/>
                  </a:srgbClr>
                </a:solidFill>
                <a:effectLst>
                  <a:glow rad="38100">
                    <a:schemeClr val="accent1">
                      <a:alpha val="40000"/>
                    </a:schemeClr>
                  </a:glow>
                </a:effectLst>
                <a:uLnTx/>
                <a:uFillTx/>
                <a:latin typeface="Arial Black" panose="020B0A04020102020204" pitchFamily="34" charset="0"/>
              </a:rPr>
              <a:t>Saúde</a:t>
            </a:r>
          </a:p>
        </p:txBody>
      </p:sp>
      <p:sp>
        <p:nvSpPr>
          <p:cNvPr id="13" name="Retângulo 12">
            <a:extLst>
              <a:ext uri="{FF2B5EF4-FFF2-40B4-BE49-F238E27FC236}">
                <a16:creationId xmlns:a16="http://schemas.microsoft.com/office/drawing/2014/main" id="{ABBF87F7-0EB7-4D51-86A3-87B8A34DA97A}"/>
              </a:ext>
            </a:extLst>
          </p:cNvPr>
          <p:cNvSpPr/>
          <p:nvPr/>
        </p:nvSpPr>
        <p:spPr>
          <a:xfrm>
            <a:off x="39291" y="3067506"/>
            <a:ext cx="3222357" cy="40011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pt-BR" sz="2000" b="1" i="0" u="none" strike="noStrike" kern="1200" spc="50" normalizeH="0" baseline="0" noProof="0" dirty="0">
                <a:ln w="9525" cmpd="sng">
                  <a:solidFill>
                    <a:schemeClr val="accent1"/>
                  </a:solidFill>
                  <a:prstDash val="solid"/>
                </a:ln>
                <a:solidFill>
                  <a:srgbClr val="70AD47">
                    <a:tint val="1000"/>
                  </a:srgbClr>
                </a:solidFill>
                <a:effectLst>
                  <a:glow rad="38100">
                    <a:schemeClr val="accent1">
                      <a:alpha val="40000"/>
                    </a:schemeClr>
                  </a:glow>
                </a:effectLst>
                <a:uLnTx/>
                <a:uFillTx/>
                <a:latin typeface="Arial Black" panose="020B0A04020102020204" pitchFamily="34" charset="0"/>
              </a:rPr>
              <a:t>UBS - medicamentos</a:t>
            </a:r>
          </a:p>
        </p:txBody>
      </p:sp>
      <p:cxnSp>
        <p:nvCxnSpPr>
          <p:cNvPr id="15" name="Conector de seta reta 14">
            <a:extLst>
              <a:ext uri="{FF2B5EF4-FFF2-40B4-BE49-F238E27FC236}">
                <a16:creationId xmlns:a16="http://schemas.microsoft.com/office/drawing/2014/main" id="{A257B92D-6274-470D-9F61-403F49ED319D}"/>
              </a:ext>
            </a:extLst>
          </p:cNvPr>
          <p:cNvCxnSpPr/>
          <p:nvPr/>
        </p:nvCxnSpPr>
        <p:spPr>
          <a:xfrm>
            <a:off x="2679700" y="1741488"/>
            <a:ext cx="965200" cy="1049337"/>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17" name="Conector de seta reta 16">
            <a:extLst>
              <a:ext uri="{FF2B5EF4-FFF2-40B4-BE49-F238E27FC236}">
                <a16:creationId xmlns:a16="http://schemas.microsoft.com/office/drawing/2014/main" id="{FCFCA2CC-C382-41A0-A90E-F8713BA096BA}"/>
              </a:ext>
            </a:extLst>
          </p:cNvPr>
          <p:cNvCxnSpPr/>
          <p:nvPr/>
        </p:nvCxnSpPr>
        <p:spPr>
          <a:xfrm>
            <a:off x="4658791" y="1730290"/>
            <a:ext cx="0" cy="1049337"/>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19" name="Conector de seta reta 18">
            <a:extLst>
              <a:ext uri="{FF2B5EF4-FFF2-40B4-BE49-F238E27FC236}">
                <a16:creationId xmlns:a16="http://schemas.microsoft.com/office/drawing/2014/main" id="{97BEACF9-EB36-416B-99F7-24B23EC55003}"/>
              </a:ext>
            </a:extLst>
          </p:cNvPr>
          <p:cNvCxnSpPr/>
          <p:nvPr/>
        </p:nvCxnSpPr>
        <p:spPr>
          <a:xfrm flipH="1">
            <a:off x="5686425" y="1741488"/>
            <a:ext cx="460375" cy="1049337"/>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21" name="Conector de seta reta 20">
            <a:extLst>
              <a:ext uri="{FF2B5EF4-FFF2-40B4-BE49-F238E27FC236}">
                <a16:creationId xmlns:a16="http://schemas.microsoft.com/office/drawing/2014/main" id="{3611DE89-2066-4401-A85F-53109ED89D3E}"/>
              </a:ext>
            </a:extLst>
          </p:cNvPr>
          <p:cNvCxnSpPr>
            <a:cxnSpLocks/>
          </p:cNvCxnSpPr>
          <p:nvPr/>
        </p:nvCxnSpPr>
        <p:spPr>
          <a:xfrm flipH="1">
            <a:off x="5686426" y="3267075"/>
            <a:ext cx="581566" cy="1"/>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23" name="Conector de seta reta 22">
            <a:extLst>
              <a:ext uri="{FF2B5EF4-FFF2-40B4-BE49-F238E27FC236}">
                <a16:creationId xmlns:a16="http://schemas.microsoft.com/office/drawing/2014/main" id="{F1556FE4-3F24-43F5-8FF8-4C2F1C8476A7}"/>
              </a:ext>
            </a:extLst>
          </p:cNvPr>
          <p:cNvCxnSpPr/>
          <p:nvPr/>
        </p:nvCxnSpPr>
        <p:spPr>
          <a:xfrm flipH="1" flipV="1">
            <a:off x="5580063" y="3744913"/>
            <a:ext cx="877887" cy="1228725"/>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25" name="Conector de seta reta 24">
            <a:extLst>
              <a:ext uri="{FF2B5EF4-FFF2-40B4-BE49-F238E27FC236}">
                <a16:creationId xmlns:a16="http://schemas.microsoft.com/office/drawing/2014/main" id="{9FB7B68B-C5B5-4007-B666-0B5D2D6B9F10}"/>
              </a:ext>
            </a:extLst>
          </p:cNvPr>
          <p:cNvCxnSpPr/>
          <p:nvPr/>
        </p:nvCxnSpPr>
        <p:spPr>
          <a:xfrm flipV="1">
            <a:off x="4658791" y="3756905"/>
            <a:ext cx="0" cy="1228725"/>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27" name="Conector de seta reta 26">
            <a:extLst>
              <a:ext uri="{FF2B5EF4-FFF2-40B4-BE49-F238E27FC236}">
                <a16:creationId xmlns:a16="http://schemas.microsoft.com/office/drawing/2014/main" id="{1F6BE69A-66FA-4617-B5E5-FCBB933B4BB5}"/>
              </a:ext>
            </a:extLst>
          </p:cNvPr>
          <p:cNvCxnSpPr/>
          <p:nvPr/>
        </p:nvCxnSpPr>
        <p:spPr>
          <a:xfrm flipV="1">
            <a:off x="1855788" y="3744913"/>
            <a:ext cx="1789112" cy="1228725"/>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29" name="Conector de seta reta 28">
            <a:extLst>
              <a:ext uri="{FF2B5EF4-FFF2-40B4-BE49-F238E27FC236}">
                <a16:creationId xmlns:a16="http://schemas.microsoft.com/office/drawing/2014/main" id="{9E45BD3C-F658-4964-9912-29C051F20365}"/>
              </a:ext>
            </a:extLst>
          </p:cNvPr>
          <p:cNvCxnSpPr>
            <a:cxnSpLocks/>
          </p:cNvCxnSpPr>
          <p:nvPr/>
        </p:nvCxnSpPr>
        <p:spPr>
          <a:xfrm flipV="1">
            <a:off x="3285893" y="3247782"/>
            <a:ext cx="383252" cy="13186"/>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22" name="Retângulo 21">
            <a:extLst>
              <a:ext uri="{FF2B5EF4-FFF2-40B4-BE49-F238E27FC236}">
                <a16:creationId xmlns:a16="http://schemas.microsoft.com/office/drawing/2014/main" id="{26541934-5560-4664-A77B-B84DA53EEF1B}"/>
              </a:ext>
            </a:extLst>
          </p:cNvPr>
          <p:cNvSpPr/>
          <p:nvPr/>
        </p:nvSpPr>
        <p:spPr>
          <a:xfrm>
            <a:off x="146684" y="5895838"/>
            <a:ext cx="3994969" cy="52322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pt-BR" sz="2800" b="1" i="0" u="none" strike="noStrike" kern="1200" spc="50" normalizeH="0" baseline="0" noProof="0" dirty="0">
                <a:ln w="9525" cmpd="sng">
                  <a:solidFill>
                    <a:schemeClr val="accent1"/>
                  </a:solidFill>
                  <a:prstDash val="solid"/>
                </a:ln>
                <a:solidFill>
                  <a:srgbClr val="70AD47">
                    <a:tint val="1000"/>
                  </a:srgbClr>
                </a:solidFill>
                <a:effectLst>
                  <a:glow rad="38100">
                    <a:schemeClr val="accent1">
                      <a:alpha val="40000"/>
                    </a:schemeClr>
                  </a:glow>
                </a:effectLst>
                <a:uLnTx/>
                <a:uFillTx/>
                <a:latin typeface="Arial" charset="0"/>
                <a:ea typeface="+mn-ea"/>
                <a:cs typeface="+mn-cs"/>
              </a:rPr>
              <a:t>AUTORIZAÇÕES</a:t>
            </a:r>
          </a:p>
        </p:txBody>
      </p:sp>
      <p:cxnSp>
        <p:nvCxnSpPr>
          <p:cNvPr id="14" name="Conector de seta reta 13">
            <a:extLst>
              <a:ext uri="{FF2B5EF4-FFF2-40B4-BE49-F238E27FC236}">
                <a16:creationId xmlns:a16="http://schemas.microsoft.com/office/drawing/2014/main" id="{71643F0D-3B85-41AA-B4BC-CA14CA7E9890}"/>
              </a:ext>
            </a:extLst>
          </p:cNvPr>
          <p:cNvCxnSpPr/>
          <p:nvPr/>
        </p:nvCxnSpPr>
        <p:spPr>
          <a:xfrm flipV="1">
            <a:off x="2339975" y="3744913"/>
            <a:ext cx="1727200" cy="2132012"/>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24" name="Retângulo 23">
            <a:extLst>
              <a:ext uri="{FF2B5EF4-FFF2-40B4-BE49-F238E27FC236}">
                <a16:creationId xmlns:a16="http://schemas.microsoft.com/office/drawing/2014/main" id="{76C6A77D-7125-4EA5-9F00-701711797B2A}"/>
              </a:ext>
            </a:extLst>
          </p:cNvPr>
          <p:cNvSpPr/>
          <p:nvPr/>
        </p:nvSpPr>
        <p:spPr>
          <a:xfrm>
            <a:off x="5317656" y="6078667"/>
            <a:ext cx="1885645" cy="40011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pt-BR" sz="2000" b="1" i="0" u="none" strike="noStrike" kern="1200" spc="50" normalizeH="0" baseline="0" noProof="0" dirty="0" err="1">
                <a:ln w="9525" cmpd="sng">
                  <a:solidFill>
                    <a:schemeClr val="accent1"/>
                  </a:solidFill>
                  <a:prstDash val="solid"/>
                </a:ln>
                <a:solidFill>
                  <a:srgbClr val="70AD47">
                    <a:tint val="1000"/>
                  </a:srgbClr>
                </a:solidFill>
                <a:effectLst>
                  <a:glow rad="38100">
                    <a:schemeClr val="accent1">
                      <a:alpha val="40000"/>
                    </a:schemeClr>
                  </a:glow>
                </a:effectLst>
                <a:uLnTx/>
                <a:uFillTx/>
                <a:latin typeface="Arial Black" panose="020B0A04020102020204" pitchFamily="34" charset="0"/>
              </a:rPr>
              <a:t>Patrola</a:t>
            </a:r>
            <a:r>
              <a:rPr kumimoji="0" lang="pt-BR" sz="2000" b="1" i="0" u="none" strike="noStrike" kern="1200" spc="50" normalizeH="0" baseline="0" noProof="0" dirty="0">
                <a:ln w="9525" cmpd="sng">
                  <a:solidFill>
                    <a:schemeClr val="accent1"/>
                  </a:solidFill>
                  <a:prstDash val="solid"/>
                </a:ln>
                <a:solidFill>
                  <a:srgbClr val="70AD47">
                    <a:tint val="1000"/>
                  </a:srgbClr>
                </a:solidFill>
                <a:effectLst>
                  <a:glow rad="38100">
                    <a:schemeClr val="accent1">
                      <a:alpha val="40000"/>
                    </a:schemeClr>
                  </a:glow>
                </a:effectLst>
                <a:uLnTx/>
                <a:uFillTx/>
                <a:latin typeface="Arial Black" panose="020B0A04020102020204" pitchFamily="34" charset="0"/>
              </a:rPr>
              <a:t> nº 1</a:t>
            </a:r>
          </a:p>
        </p:txBody>
      </p:sp>
      <p:cxnSp>
        <p:nvCxnSpPr>
          <p:cNvPr id="26" name="Conector de seta reta 16">
            <a:extLst>
              <a:ext uri="{FF2B5EF4-FFF2-40B4-BE49-F238E27FC236}">
                <a16:creationId xmlns:a16="http://schemas.microsoft.com/office/drawing/2014/main" id="{B3BD0EAA-E894-4FEC-92A7-2B44D5BBC496}"/>
              </a:ext>
            </a:extLst>
          </p:cNvPr>
          <p:cNvCxnSpPr>
            <a:cxnSpLocks/>
          </p:cNvCxnSpPr>
          <p:nvPr/>
        </p:nvCxnSpPr>
        <p:spPr>
          <a:xfrm flipH="1">
            <a:off x="6042656" y="5425316"/>
            <a:ext cx="416398" cy="612179"/>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28" name="CaixaDeTexto 27">
            <a:extLst>
              <a:ext uri="{FF2B5EF4-FFF2-40B4-BE49-F238E27FC236}">
                <a16:creationId xmlns:a16="http://schemas.microsoft.com/office/drawing/2014/main" id="{16DA2E44-59DD-4D33-90BA-FF6D39CE50B1}"/>
              </a:ext>
            </a:extLst>
          </p:cNvPr>
          <p:cNvSpPr txBox="1"/>
          <p:nvPr/>
        </p:nvSpPr>
        <p:spPr>
          <a:xfrm>
            <a:off x="0" y="131279"/>
            <a:ext cx="7627716"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rPr>
              <a:t>Rotinas de Compras</a:t>
            </a:r>
          </a:p>
        </p:txBody>
      </p:sp>
      <p:pic>
        <p:nvPicPr>
          <p:cNvPr id="3" name="Imagem 2">
            <a:extLst>
              <a:ext uri="{FF2B5EF4-FFF2-40B4-BE49-F238E27FC236}">
                <a16:creationId xmlns:a16="http://schemas.microsoft.com/office/drawing/2014/main" id="{1C97086F-5EEC-479D-BBDD-0F8D66E9EFE4}"/>
              </a:ext>
            </a:extLst>
          </p:cNvPr>
          <p:cNvPicPr>
            <a:picLocks noChangeAspect="1"/>
          </p:cNvPicPr>
          <p:nvPr/>
        </p:nvPicPr>
        <p:blipFill>
          <a:blip r:embed="rId2"/>
          <a:stretch>
            <a:fillRect/>
          </a:stretch>
        </p:blipFill>
        <p:spPr>
          <a:xfrm>
            <a:off x="7450372" y="61002"/>
            <a:ext cx="1642824" cy="901274"/>
          </a:xfrm>
          <a:prstGeom prst="rect">
            <a:avLst/>
          </a:prstGeom>
        </p:spPr>
      </p:pic>
      <p:cxnSp>
        <p:nvCxnSpPr>
          <p:cNvPr id="30" name="Conector de seta reta 16">
            <a:extLst>
              <a:ext uri="{FF2B5EF4-FFF2-40B4-BE49-F238E27FC236}">
                <a16:creationId xmlns:a16="http://schemas.microsoft.com/office/drawing/2014/main" id="{6CF802A2-8392-427E-AB61-C995D5C4B22C}"/>
              </a:ext>
            </a:extLst>
          </p:cNvPr>
          <p:cNvCxnSpPr>
            <a:cxnSpLocks/>
          </p:cNvCxnSpPr>
          <p:nvPr/>
        </p:nvCxnSpPr>
        <p:spPr>
          <a:xfrm flipV="1">
            <a:off x="6641252" y="5397732"/>
            <a:ext cx="418226" cy="639764"/>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32" name="Conector de seta reta 13">
            <a:extLst>
              <a:ext uri="{FF2B5EF4-FFF2-40B4-BE49-F238E27FC236}">
                <a16:creationId xmlns:a16="http://schemas.microsoft.com/office/drawing/2014/main" id="{6549AB4D-FB3B-48DA-82D8-98E3C31F83AF}"/>
              </a:ext>
            </a:extLst>
          </p:cNvPr>
          <p:cNvCxnSpPr>
            <a:cxnSpLocks/>
          </p:cNvCxnSpPr>
          <p:nvPr/>
        </p:nvCxnSpPr>
        <p:spPr>
          <a:xfrm flipV="1">
            <a:off x="1400521" y="5397732"/>
            <a:ext cx="0" cy="46251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16"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3" presetClass="entr" presetSubtype="16"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3" presetClass="entr" presetSubtype="16"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ppt_w</p:attrName>
                                        </p:attrNameLst>
                                      </p:cBhvr>
                                      <p:tavLst>
                                        <p:tav tm="0">
                                          <p:val>
                                            <p:fltVal val="0"/>
                                          </p:val>
                                        </p:tav>
                                        <p:tav tm="100000">
                                          <p:val>
                                            <p:strVal val="#ppt_w"/>
                                          </p:val>
                                        </p:tav>
                                      </p:tavLst>
                                    </p:anim>
                                    <p:anim calcmode="lin" valueType="num">
                                      <p:cBhvr>
                                        <p:cTn id="36" dur="500" fill="hold"/>
                                        <p:tgtEl>
                                          <p:spTgt spid="7"/>
                                        </p:tgtEl>
                                        <p:attrNameLst>
                                          <p:attrName>ppt_h</p:attrName>
                                        </p:attrNameLst>
                                      </p:cBhvr>
                                      <p:tavLst>
                                        <p:tav tm="0">
                                          <p:val>
                                            <p:fltVal val="0"/>
                                          </p:val>
                                        </p:tav>
                                        <p:tav tm="100000">
                                          <p:val>
                                            <p:strVal val="#ppt_h"/>
                                          </p:val>
                                        </p:tav>
                                      </p:tavLst>
                                    </p:anim>
                                    <p:animEffect transition="in" filter="fade">
                                      <p:cBhvr>
                                        <p:cTn id="37" dur="500"/>
                                        <p:tgtEl>
                                          <p:spTgt spid="7"/>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53" presetClass="entr" presetSubtype="16" fill="hold" nodeType="click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Effect transition="in" filter="fade">
                                      <p:cBhvr>
                                        <p:cTn id="44" dur="500"/>
                                        <p:tgtEl>
                                          <p:spTgt spid="10"/>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53" presetClass="entr" presetSubtype="16" fill="hold" nodeType="click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p:cTn id="49" dur="500" fill="hold"/>
                                        <p:tgtEl>
                                          <p:spTgt spid="11"/>
                                        </p:tgtEl>
                                        <p:attrNameLst>
                                          <p:attrName>ppt_w</p:attrName>
                                        </p:attrNameLst>
                                      </p:cBhvr>
                                      <p:tavLst>
                                        <p:tav tm="0">
                                          <p:val>
                                            <p:fltVal val="0"/>
                                          </p:val>
                                        </p:tav>
                                        <p:tav tm="100000">
                                          <p:val>
                                            <p:strVal val="#ppt_w"/>
                                          </p:val>
                                        </p:tav>
                                      </p:tavLst>
                                    </p:anim>
                                    <p:anim calcmode="lin" valueType="num">
                                      <p:cBhvr>
                                        <p:cTn id="50" dur="500" fill="hold"/>
                                        <p:tgtEl>
                                          <p:spTgt spid="11"/>
                                        </p:tgtEl>
                                        <p:attrNameLst>
                                          <p:attrName>ppt_h</p:attrName>
                                        </p:attrNameLst>
                                      </p:cBhvr>
                                      <p:tavLst>
                                        <p:tav tm="0">
                                          <p:val>
                                            <p:fltVal val="0"/>
                                          </p:val>
                                        </p:tav>
                                        <p:tav tm="100000">
                                          <p:val>
                                            <p:strVal val="#ppt_h"/>
                                          </p:val>
                                        </p:tav>
                                      </p:tavLst>
                                    </p:anim>
                                    <p:animEffect transition="in" filter="fade">
                                      <p:cBhvr>
                                        <p:cTn id="51" dur="500"/>
                                        <p:tgtEl>
                                          <p:spTgt spid="11"/>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53" presetClass="entr" presetSubtype="16" fill="hold" nodeType="clickEffect">
                                  <p:stCondLst>
                                    <p:cond delay="0"/>
                                  </p:stCondLst>
                                  <p:childTnLst>
                                    <p:set>
                                      <p:cBhvr>
                                        <p:cTn id="55" dur="1" fill="hold">
                                          <p:stCondLst>
                                            <p:cond delay="0"/>
                                          </p:stCondLst>
                                        </p:cTn>
                                        <p:tgtEl>
                                          <p:spTgt spid="12"/>
                                        </p:tgtEl>
                                        <p:attrNameLst>
                                          <p:attrName>style.visibility</p:attrName>
                                        </p:attrNameLst>
                                      </p:cBhvr>
                                      <p:to>
                                        <p:strVal val="visible"/>
                                      </p:to>
                                    </p:set>
                                    <p:anim calcmode="lin" valueType="num">
                                      <p:cBhvr>
                                        <p:cTn id="56" dur="500" fill="hold"/>
                                        <p:tgtEl>
                                          <p:spTgt spid="12"/>
                                        </p:tgtEl>
                                        <p:attrNameLst>
                                          <p:attrName>ppt_w</p:attrName>
                                        </p:attrNameLst>
                                      </p:cBhvr>
                                      <p:tavLst>
                                        <p:tav tm="0">
                                          <p:val>
                                            <p:fltVal val="0"/>
                                          </p:val>
                                        </p:tav>
                                        <p:tav tm="100000">
                                          <p:val>
                                            <p:strVal val="#ppt_w"/>
                                          </p:val>
                                        </p:tav>
                                      </p:tavLst>
                                    </p:anim>
                                    <p:anim calcmode="lin" valueType="num">
                                      <p:cBhvr>
                                        <p:cTn id="57" dur="500" fill="hold"/>
                                        <p:tgtEl>
                                          <p:spTgt spid="12"/>
                                        </p:tgtEl>
                                        <p:attrNameLst>
                                          <p:attrName>ppt_h</p:attrName>
                                        </p:attrNameLst>
                                      </p:cBhvr>
                                      <p:tavLst>
                                        <p:tav tm="0">
                                          <p:val>
                                            <p:fltVal val="0"/>
                                          </p:val>
                                        </p:tav>
                                        <p:tav tm="100000">
                                          <p:val>
                                            <p:strVal val="#ppt_h"/>
                                          </p:val>
                                        </p:tav>
                                      </p:tavLst>
                                    </p:anim>
                                    <p:animEffect transition="in" filter="fade">
                                      <p:cBhvr>
                                        <p:cTn id="58" dur="500"/>
                                        <p:tgtEl>
                                          <p:spTgt spid="12"/>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53" presetClass="entr" presetSubtype="16" fill="hold" nodeType="clickEffect">
                                  <p:stCondLst>
                                    <p:cond delay="0"/>
                                  </p:stCondLst>
                                  <p:childTnLst>
                                    <p:set>
                                      <p:cBhvr>
                                        <p:cTn id="62" dur="1" fill="hold">
                                          <p:stCondLst>
                                            <p:cond delay="0"/>
                                          </p:stCondLst>
                                        </p:cTn>
                                        <p:tgtEl>
                                          <p:spTgt spid="13"/>
                                        </p:tgtEl>
                                        <p:attrNameLst>
                                          <p:attrName>style.visibility</p:attrName>
                                        </p:attrNameLst>
                                      </p:cBhvr>
                                      <p:to>
                                        <p:strVal val="visible"/>
                                      </p:to>
                                    </p:set>
                                    <p:anim calcmode="lin" valueType="num">
                                      <p:cBhvr>
                                        <p:cTn id="63" dur="500" fill="hold"/>
                                        <p:tgtEl>
                                          <p:spTgt spid="13"/>
                                        </p:tgtEl>
                                        <p:attrNameLst>
                                          <p:attrName>ppt_w</p:attrName>
                                        </p:attrNameLst>
                                      </p:cBhvr>
                                      <p:tavLst>
                                        <p:tav tm="0">
                                          <p:val>
                                            <p:fltVal val="0"/>
                                          </p:val>
                                        </p:tav>
                                        <p:tav tm="100000">
                                          <p:val>
                                            <p:strVal val="#ppt_w"/>
                                          </p:val>
                                        </p:tav>
                                      </p:tavLst>
                                    </p:anim>
                                    <p:anim calcmode="lin" valueType="num">
                                      <p:cBhvr>
                                        <p:cTn id="64" dur="500" fill="hold"/>
                                        <p:tgtEl>
                                          <p:spTgt spid="13"/>
                                        </p:tgtEl>
                                        <p:attrNameLst>
                                          <p:attrName>ppt_h</p:attrName>
                                        </p:attrNameLst>
                                      </p:cBhvr>
                                      <p:tavLst>
                                        <p:tav tm="0">
                                          <p:val>
                                            <p:fltVal val="0"/>
                                          </p:val>
                                        </p:tav>
                                        <p:tav tm="100000">
                                          <p:val>
                                            <p:strVal val="#ppt_h"/>
                                          </p:val>
                                        </p:tav>
                                      </p:tavLst>
                                    </p:anim>
                                    <p:animEffect transition="in" filter="fade">
                                      <p:cBhvr>
                                        <p:cTn id="65" dur="500"/>
                                        <p:tgtEl>
                                          <p:spTgt spid="13"/>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53" presetClass="entr" presetSubtype="16" fill="hold" nodeType="clickEffect">
                                  <p:stCondLst>
                                    <p:cond delay="0"/>
                                  </p:stCondLst>
                                  <p:childTnLst>
                                    <p:set>
                                      <p:cBhvr>
                                        <p:cTn id="69" dur="1" fill="hold">
                                          <p:stCondLst>
                                            <p:cond delay="0"/>
                                          </p:stCondLst>
                                        </p:cTn>
                                        <p:tgtEl>
                                          <p:spTgt spid="22"/>
                                        </p:tgtEl>
                                        <p:attrNameLst>
                                          <p:attrName>style.visibility</p:attrName>
                                        </p:attrNameLst>
                                      </p:cBhvr>
                                      <p:to>
                                        <p:strVal val="visible"/>
                                      </p:to>
                                    </p:set>
                                    <p:anim calcmode="lin" valueType="num">
                                      <p:cBhvr>
                                        <p:cTn id="70" dur="500" fill="hold"/>
                                        <p:tgtEl>
                                          <p:spTgt spid="22"/>
                                        </p:tgtEl>
                                        <p:attrNameLst>
                                          <p:attrName>ppt_w</p:attrName>
                                        </p:attrNameLst>
                                      </p:cBhvr>
                                      <p:tavLst>
                                        <p:tav tm="0">
                                          <p:val>
                                            <p:fltVal val="0"/>
                                          </p:val>
                                        </p:tav>
                                        <p:tav tm="100000">
                                          <p:val>
                                            <p:strVal val="#ppt_w"/>
                                          </p:val>
                                        </p:tav>
                                      </p:tavLst>
                                    </p:anim>
                                    <p:anim calcmode="lin" valueType="num">
                                      <p:cBhvr>
                                        <p:cTn id="71" dur="500" fill="hold"/>
                                        <p:tgtEl>
                                          <p:spTgt spid="22"/>
                                        </p:tgtEl>
                                        <p:attrNameLst>
                                          <p:attrName>ppt_h</p:attrName>
                                        </p:attrNameLst>
                                      </p:cBhvr>
                                      <p:tavLst>
                                        <p:tav tm="0">
                                          <p:val>
                                            <p:fltVal val="0"/>
                                          </p:val>
                                        </p:tav>
                                        <p:tav tm="100000">
                                          <p:val>
                                            <p:strVal val="#ppt_h"/>
                                          </p:val>
                                        </p:tav>
                                      </p:tavLst>
                                    </p:anim>
                                    <p:animEffect transition="in" filter="fade">
                                      <p:cBhvr>
                                        <p:cTn id="72" dur="500"/>
                                        <p:tgtEl>
                                          <p:spTgt spid="22"/>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nodeType="clickEffect">
                                  <p:stCondLst>
                                    <p:cond delay="0"/>
                                  </p:stCondLst>
                                  <p:childTnLst>
                                    <p:set>
                                      <p:cBhvr>
                                        <p:cTn id="76" dur="1" fill="hold">
                                          <p:stCondLst>
                                            <p:cond delay="0"/>
                                          </p:stCondLst>
                                        </p:cTn>
                                        <p:tgtEl>
                                          <p:spTgt spid="24"/>
                                        </p:tgtEl>
                                        <p:attrNameLst>
                                          <p:attrName>style.visibility</p:attrName>
                                        </p:attrNameLst>
                                      </p:cBhvr>
                                      <p:to>
                                        <p:strVal val="visible"/>
                                      </p:to>
                                    </p:set>
                                    <p:anim calcmode="lin" valueType="num">
                                      <p:cBhvr>
                                        <p:cTn id="77" dur="500" fill="hold"/>
                                        <p:tgtEl>
                                          <p:spTgt spid="24"/>
                                        </p:tgtEl>
                                        <p:attrNameLst>
                                          <p:attrName>ppt_w</p:attrName>
                                        </p:attrNameLst>
                                      </p:cBhvr>
                                      <p:tavLst>
                                        <p:tav tm="0">
                                          <p:val>
                                            <p:fltVal val="0"/>
                                          </p:val>
                                        </p:tav>
                                        <p:tav tm="100000">
                                          <p:val>
                                            <p:strVal val="#ppt_w"/>
                                          </p:val>
                                        </p:tav>
                                      </p:tavLst>
                                    </p:anim>
                                    <p:anim calcmode="lin" valueType="num">
                                      <p:cBhvr>
                                        <p:cTn id="78" dur="500" fill="hold"/>
                                        <p:tgtEl>
                                          <p:spTgt spid="24"/>
                                        </p:tgtEl>
                                        <p:attrNameLst>
                                          <p:attrName>ppt_h</p:attrName>
                                        </p:attrNameLst>
                                      </p:cBhvr>
                                      <p:tavLst>
                                        <p:tav tm="0">
                                          <p:val>
                                            <p:fltVal val="0"/>
                                          </p:val>
                                        </p:tav>
                                        <p:tav tm="100000">
                                          <p:val>
                                            <p:strVal val="#ppt_h"/>
                                          </p:val>
                                        </p:tav>
                                      </p:tavLst>
                                    </p:anim>
                                    <p:animEffect transition="in" filter="fade">
                                      <p:cBhvr>
                                        <p:cTn id="79" dur="500"/>
                                        <p:tgtEl>
                                          <p:spTgt spid="24"/>
                                        </p:tgtEl>
                                      </p:cBhvr>
                                    </p:animEffect>
                                  </p:childTnLst>
                                </p:cTn>
                              </p:par>
                            </p:childTnLst>
                          </p:cTn>
                        </p:par>
                      </p:childTnLst>
                    </p:cTn>
                  </p:par>
                  <p:par>
                    <p:cTn id="80" fill="hold">
                      <p:stCondLst>
                        <p:cond delay="indefinite"/>
                      </p:stCondLst>
                      <p:childTnLst>
                        <p:par>
                          <p:cTn id="81" fill="hold">
                            <p:stCondLst>
                              <p:cond delay="0"/>
                            </p:stCondLst>
                            <p:childTnLst>
                              <p:par>
                                <p:cTn id="82" presetID="53" presetClass="entr" presetSubtype="16" fill="hold" nodeType="clickEffect">
                                  <p:stCondLst>
                                    <p:cond delay="0"/>
                                  </p:stCondLst>
                                  <p:childTnLst>
                                    <p:set>
                                      <p:cBhvr>
                                        <p:cTn id="83" dur="1" fill="hold">
                                          <p:stCondLst>
                                            <p:cond delay="0"/>
                                          </p:stCondLst>
                                        </p:cTn>
                                        <p:tgtEl>
                                          <p:spTgt spid="30"/>
                                        </p:tgtEl>
                                        <p:attrNameLst>
                                          <p:attrName>style.visibility</p:attrName>
                                        </p:attrNameLst>
                                      </p:cBhvr>
                                      <p:to>
                                        <p:strVal val="visible"/>
                                      </p:to>
                                    </p:set>
                                    <p:anim calcmode="lin" valueType="num">
                                      <p:cBhvr>
                                        <p:cTn id="84" dur="500" fill="hold"/>
                                        <p:tgtEl>
                                          <p:spTgt spid="30"/>
                                        </p:tgtEl>
                                        <p:attrNameLst>
                                          <p:attrName>ppt_w</p:attrName>
                                        </p:attrNameLst>
                                      </p:cBhvr>
                                      <p:tavLst>
                                        <p:tav tm="0">
                                          <p:val>
                                            <p:fltVal val="0"/>
                                          </p:val>
                                        </p:tav>
                                        <p:tav tm="100000">
                                          <p:val>
                                            <p:strVal val="#ppt_w"/>
                                          </p:val>
                                        </p:tav>
                                      </p:tavLst>
                                    </p:anim>
                                    <p:anim calcmode="lin" valueType="num">
                                      <p:cBhvr>
                                        <p:cTn id="85" dur="500" fill="hold"/>
                                        <p:tgtEl>
                                          <p:spTgt spid="30"/>
                                        </p:tgtEl>
                                        <p:attrNameLst>
                                          <p:attrName>ppt_h</p:attrName>
                                        </p:attrNameLst>
                                      </p:cBhvr>
                                      <p:tavLst>
                                        <p:tav tm="0">
                                          <p:val>
                                            <p:fltVal val="0"/>
                                          </p:val>
                                        </p:tav>
                                        <p:tav tm="100000">
                                          <p:val>
                                            <p:strVal val="#ppt_h"/>
                                          </p:val>
                                        </p:tav>
                                      </p:tavLst>
                                    </p:anim>
                                    <p:animEffect transition="in" filter="fade">
                                      <p:cBhvr>
                                        <p:cTn id="86" dur="500"/>
                                        <p:tgtEl>
                                          <p:spTgt spid="30"/>
                                        </p:tgtEl>
                                      </p:cBhvr>
                                    </p:animEffect>
                                  </p:childTnLst>
                                </p:cTn>
                              </p:par>
                            </p:childTnLst>
                          </p:cTn>
                        </p:par>
                      </p:childTnLst>
                    </p:cTn>
                  </p:par>
                  <p:par>
                    <p:cTn id="87" fill="hold">
                      <p:stCondLst>
                        <p:cond delay="indefinite"/>
                      </p:stCondLst>
                      <p:childTnLst>
                        <p:par>
                          <p:cTn id="88" fill="hold">
                            <p:stCondLst>
                              <p:cond delay="0"/>
                            </p:stCondLst>
                            <p:childTnLst>
                              <p:par>
                                <p:cTn id="89" presetID="53" presetClass="entr" presetSubtype="16" fill="hold" nodeType="clickEffect">
                                  <p:stCondLst>
                                    <p:cond delay="0"/>
                                  </p:stCondLst>
                                  <p:childTnLst>
                                    <p:set>
                                      <p:cBhvr>
                                        <p:cTn id="90" dur="1" fill="hold">
                                          <p:stCondLst>
                                            <p:cond delay="0"/>
                                          </p:stCondLst>
                                        </p:cTn>
                                        <p:tgtEl>
                                          <p:spTgt spid="26"/>
                                        </p:tgtEl>
                                        <p:attrNameLst>
                                          <p:attrName>style.visibility</p:attrName>
                                        </p:attrNameLst>
                                      </p:cBhvr>
                                      <p:to>
                                        <p:strVal val="visible"/>
                                      </p:to>
                                    </p:set>
                                    <p:anim calcmode="lin" valueType="num">
                                      <p:cBhvr>
                                        <p:cTn id="91" dur="500" fill="hold"/>
                                        <p:tgtEl>
                                          <p:spTgt spid="26"/>
                                        </p:tgtEl>
                                        <p:attrNameLst>
                                          <p:attrName>ppt_w</p:attrName>
                                        </p:attrNameLst>
                                      </p:cBhvr>
                                      <p:tavLst>
                                        <p:tav tm="0">
                                          <p:val>
                                            <p:fltVal val="0"/>
                                          </p:val>
                                        </p:tav>
                                        <p:tav tm="100000">
                                          <p:val>
                                            <p:strVal val="#ppt_w"/>
                                          </p:val>
                                        </p:tav>
                                      </p:tavLst>
                                    </p:anim>
                                    <p:anim calcmode="lin" valueType="num">
                                      <p:cBhvr>
                                        <p:cTn id="92" dur="500" fill="hold"/>
                                        <p:tgtEl>
                                          <p:spTgt spid="26"/>
                                        </p:tgtEl>
                                        <p:attrNameLst>
                                          <p:attrName>ppt_h</p:attrName>
                                        </p:attrNameLst>
                                      </p:cBhvr>
                                      <p:tavLst>
                                        <p:tav tm="0">
                                          <p:val>
                                            <p:fltVal val="0"/>
                                          </p:val>
                                        </p:tav>
                                        <p:tav tm="100000">
                                          <p:val>
                                            <p:strVal val="#ppt_h"/>
                                          </p:val>
                                        </p:tav>
                                      </p:tavLst>
                                    </p:anim>
                                    <p:animEffect transition="in" filter="fade">
                                      <p:cBhvr>
                                        <p:cTn id="93" dur="500"/>
                                        <p:tgtEl>
                                          <p:spTgt spid="26"/>
                                        </p:tgtEl>
                                      </p:cBhvr>
                                    </p:animEffect>
                                  </p:childTnLst>
                                </p:cTn>
                              </p:par>
                            </p:childTnLst>
                          </p:cTn>
                        </p:par>
                      </p:childTnLst>
                    </p:cTn>
                  </p:par>
                  <p:par>
                    <p:cTn id="94" fill="hold">
                      <p:stCondLst>
                        <p:cond delay="indefinite"/>
                      </p:stCondLst>
                      <p:childTnLst>
                        <p:par>
                          <p:cTn id="95" fill="hold">
                            <p:stCondLst>
                              <p:cond delay="0"/>
                            </p:stCondLst>
                            <p:childTnLst>
                              <p:par>
                                <p:cTn id="96" presetID="53" presetClass="entr" presetSubtype="16" fill="hold" nodeType="clickEffect">
                                  <p:stCondLst>
                                    <p:cond delay="0"/>
                                  </p:stCondLst>
                                  <p:childTnLst>
                                    <p:set>
                                      <p:cBhvr>
                                        <p:cTn id="97" dur="1" fill="hold">
                                          <p:stCondLst>
                                            <p:cond delay="0"/>
                                          </p:stCondLst>
                                        </p:cTn>
                                        <p:tgtEl>
                                          <p:spTgt spid="15"/>
                                        </p:tgtEl>
                                        <p:attrNameLst>
                                          <p:attrName>style.visibility</p:attrName>
                                        </p:attrNameLst>
                                      </p:cBhvr>
                                      <p:to>
                                        <p:strVal val="visible"/>
                                      </p:to>
                                    </p:set>
                                    <p:anim calcmode="lin" valueType="num">
                                      <p:cBhvr>
                                        <p:cTn id="98" dur="500" fill="hold"/>
                                        <p:tgtEl>
                                          <p:spTgt spid="15"/>
                                        </p:tgtEl>
                                        <p:attrNameLst>
                                          <p:attrName>ppt_w</p:attrName>
                                        </p:attrNameLst>
                                      </p:cBhvr>
                                      <p:tavLst>
                                        <p:tav tm="0">
                                          <p:val>
                                            <p:fltVal val="0"/>
                                          </p:val>
                                        </p:tav>
                                        <p:tav tm="100000">
                                          <p:val>
                                            <p:strVal val="#ppt_w"/>
                                          </p:val>
                                        </p:tav>
                                      </p:tavLst>
                                    </p:anim>
                                    <p:anim calcmode="lin" valueType="num">
                                      <p:cBhvr>
                                        <p:cTn id="99" dur="500" fill="hold"/>
                                        <p:tgtEl>
                                          <p:spTgt spid="15"/>
                                        </p:tgtEl>
                                        <p:attrNameLst>
                                          <p:attrName>ppt_h</p:attrName>
                                        </p:attrNameLst>
                                      </p:cBhvr>
                                      <p:tavLst>
                                        <p:tav tm="0">
                                          <p:val>
                                            <p:fltVal val="0"/>
                                          </p:val>
                                        </p:tav>
                                        <p:tav tm="100000">
                                          <p:val>
                                            <p:strVal val="#ppt_h"/>
                                          </p:val>
                                        </p:tav>
                                      </p:tavLst>
                                    </p:anim>
                                    <p:animEffect transition="in" filter="fade">
                                      <p:cBhvr>
                                        <p:cTn id="100" dur="500"/>
                                        <p:tgtEl>
                                          <p:spTgt spid="15"/>
                                        </p:tgtEl>
                                      </p:cBhvr>
                                    </p:animEffect>
                                  </p:childTnLst>
                                </p:cTn>
                              </p:par>
                            </p:childTnLst>
                          </p:cTn>
                        </p:par>
                      </p:childTnLst>
                    </p:cTn>
                  </p:par>
                  <p:par>
                    <p:cTn id="101" fill="hold">
                      <p:stCondLst>
                        <p:cond delay="indefinite"/>
                      </p:stCondLst>
                      <p:childTnLst>
                        <p:par>
                          <p:cTn id="102" fill="hold">
                            <p:stCondLst>
                              <p:cond delay="0"/>
                            </p:stCondLst>
                            <p:childTnLst>
                              <p:par>
                                <p:cTn id="103" presetID="53" presetClass="entr" presetSubtype="16" fill="hold" nodeType="clickEffect">
                                  <p:stCondLst>
                                    <p:cond delay="0"/>
                                  </p:stCondLst>
                                  <p:childTnLst>
                                    <p:set>
                                      <p:cBhvr>
                                        <p:cTn id="104" dur="1" fill="hold">
                                          <p:stCondLst>
                                            <p:cond delay="0"/>
                                          </p:stCondLst>
                                        </p:cTn>
                                        <p:tgtEl>
                                          <p:spTgt spid="17"/>
                                        </p:tgtEl>
                                        <p:attrNameLst>
                                          <p:attrName>style.visibility</p:attrName>
                                        </p:attrNameLst>
                                      </p:cBhvr>
                                      <p:to>
                                        <p:strVal val="visible"/>
                                      </p:to>
                                    </p:set>
                                    <p:anim calcmode="lin" valueType="num">
                                      <p:cBhvr>
                                        <p:cTn id="105" dur="500" fill="hold"/>
                                        <p:tgtEl>
                                          <p:spTgt spid="17"/>
                                        </p:tgtEl>
                                        <p:attrNameLst>
                                          <p:attrName>ppt_w</p:attrName>
                                        </p:attrNameLst>
                                      </p:cBhvr>
                                      <p:tavLst>
                                        <p:tav tm="0">
                                          <p:val>
                                            <p:fltVal val="0"/>
                                          </p:val>
                                        </p:tav>
                                        <p:tav tm="100000">
                                          <p:val>
                                            <p:strVal val="#ppt_w"/>
                                          </p:val>
                                        </p:tav>
                                      </p:tavLst>
                                    </p:anim>
                                    <p:anim calcmode="lin" valueType="num">
                                      <p:cBhvr>
                                        <p:cTn id="106" dur="500" fill="hold"/>
                                        <p:tgtEl>
                                          <p:spTgt spid="17"/>
                                        </p:tgtEl>
                                        <p:attrNameLst>
                                          <p:attrName>ppt_h</p:attrName>
                                        </p:attrNameLst>
                                      </p:cBhvr>
                                      <p:tavLst>
                                        <p:tav tm="0">
                                          <p:val>
                                            <p:fltVal val="0"/>
                                          </p:val>
                                        </p:tav>
                                        <p:tav tm="100000">
                                          <p:val>
                                            <p:strVal val="#ppt_h"/>
                                          </p:val>
                                        </p:tav>
                                      </p:tavLst>
                                    </p:anim>
                                    <p:animEffect transition="in" filter="fade">
                                      <p:cBhvr>
                                        <p:cTn id="107" dur="500"/>
                                        <p:tgtEl>
                                          <p:spTgt spid="17"/>
                                        </p:tgtEl>
                                      </p:cBhvr>
                                    </p:animEffect>
                                  </p:childTnLst>
                                </p:cTn>
                              </p:par>
                            </p:childTnLst>
                          </p:cTn>
                        </p:par>
                      </p:childTnLst>
                    </p:cTn>
                  </p:par>
                  <p:par>
                    <p:cTn id="108" fill="hold">
                      <p:stCondLst>
                        <p:cond delay="indefinite"/>
                      </p:stCondLst>
                      <p:childTnLst>
                        <p:par>
                          <p:cTn id="109" fill="hold">
                            <p:stCondLst>
                              <p:cond delay="0"/>
                            </p:stCondLst>
                            <p:childTnLst>
                              <p:par>
                                <p:cTn id="110" presetID="53" presetClass="entr" presetSubtype="16" fill="hold" nodeType="clickEffect">
                                  <p:stCondLst>
                                    <p:cond delay="0"/>
                                  </p:stCondLst>
                                  <p:childTnLst>
                                    <p:set>
                                      <p:cBhvr>
                                        <p:cTn id="111" dur="1" fill="hold">
                                          <p:stCondLst>
                                            <p:cond delay="0"/>
                                          </p:stCondLst>
                                        </p:cTn>
                                        <p:tgtEl>
                                          <p:spTgt spid="19"/>
                                        </p:tgtEl>
                                        <p:attrNameLst>
                                          <p:attrName>style.visibility</p:attrName>
                                        </p:attrNameLst>
                                      </p:cBhvr>
                                      <p:to>
                                        <p:strVal val="visible"/>
                                      </p:to>
                                    </p:set>
                                    <p:anim calcmode="lin" valueType="num">
                                      <p:cBhvr>
                                        <p:cTn id="112" dur="500" fill="hold"/>
                                        <p:tgtEl>
                                          <p:spTgt spid="19"/>
                                        </p:tgtEl>
                                        <p:attrNameLst>
                                          <p:attrName>ppt_w</p:attrName>
                                        </p:attrNameLst>
                                      </p:cBhvr>
                                      <p:tavLst>
                                        <p:tav tm="0">
                                          <p:val>
                                            <p:fltVal val="0"/>
                                          </p:val>
                                        </p:tav>
                                        <p:tav tm="100000">
                                          <p:val>
                                            <p:strVal val="#ppt_w"/>
                                          </p:val>
                                        </p:tav>
                                      </p:tavLst>
                                    </p:anim>
                                    <p:anim calcmode="lin" valueType="num">
                                      <p:cBhvr>
                                        <p:cTn id="113" dur="500" fill="hold"/>
                                        <p:tgtEl>
                                          <p:spTgt spid="19"/>
                                        </p:tgtEl>
                                        <p:attrNameLst>
                                          <p:attrName>ppt_h</p:attrName>
                                        </p:attrNameLst>
                                      </p:cBhvr>
                                      <p:tavLst>
                                        <p:tav tm="0">
                                          <p:val>
                                            <p:fltVal val="0"/>
                                          </p:val>
                                        </p:tav>
                                        <p:tav tm="100000">
                                          <p:val>
                                            <p:strVal val="#ppt_h"/>
                                          </p:val>
                                        </p:tav>
                                      </p:tavLst>
                                    </p:anim>
                                    <p:animEffect transition="in" filter="fade">
                                      <p:cBhvr>
                                        <p:cTn id="114" dur="500"/>
                                        <p:tgtEl>
                                          <p:spTgt spid="19"/>
                                        </p:tgtEl>
                                      </p:cBhvr>
                                    </p:animEffect>
                                  </p:childTnLst>
                                </p:cTn>
                              </p:par>
                            </p:childTnLst>
                          </p:cTn>
                        </p:par>
                      </p:childTnLst>
                    </p:cTn>
                  </p:par>
                  <p:par>
                    <p:cTn id="115" fill="hold">
                      <p:stCondLst>
                        <p:cond delay="indefinite"/>
                      </p:stCondLst>
                      <p:childTnLst>
                        <p:par>
                          <p:cTn id="116" fill="hold">
                            <p:stCondLst>
                              <p:cond delay="0"/>
                            </p:stCondLst>
                            <p:childTnLst>
                              <p:par>
                                <p:cTn id="117" presetID="53" presetClass="entr" presetSubtype="16" fill="hold" nodeType="clickEffect">
                                  <p:stCondLst>
                                    <p:cond delay="0"/>
                                  </p:stCondLst>
                                  <p:childTnLst>
                                    <p:set>
                                      <p:cBhvr>
                                        <p:cTn id="118" dur="1" fill="hold">
                                          <p:stCondLst>
                                            <p:cond delay="0"/>
                                          </p:stCondLst>
                                        </p:cTn>
                                        <p:tgtEl>
                                          <p:spTgt spid="21"/>
                                        </p:tgtEl>
                                        <p:attrNameLst>
                                          <p:attrName>style.visibility</p:attrName>
                                        </p:attrNameLst>
                                      </p:cBhvr>
                                      <p:to>
                                        <p:strVal val="visible"/>
                                      </p:to>
                                    </p:set>
                                    <p:anim calcmode="lin" valueType="num">
                                      <p:cBhvr>
                                        <p:cTn id="119" dur="500" fill="hold"/>
                                        <p:tgtEl>
                                          <p:spTgt spid="21"/>
                                        </p:tgtEl>
                                        <p:attrNameLst>
                                          <p:attrName>ppt_w</p:attrName>
                                        </p:attrNameLst>
                                      </p:cBhvr>
                                      <p:tavLst>
                                        <p:tav tm="0">
                                          <p:val>
                                            <p:fltVal val="0"/>
                                          </p:val>
                                        </p:tav>
                                        <p:tav tm="100000">
                                          <p:val>
                                            <p:strVal val="#ppt_w"/>
                                          </p:val>
                                        </p:tav>
                                      </p:tavLst>
                                    </p:anim>
                                    <p:anim calcmode="lin" valueType="num">
                                      <p:cBhvr>
                                        <p:cTn id="120" dur="500" fill="hold"/>
                                        <p:tgtEl>
                                          <p:spTgt spid="21"/>
                                        </p:tgtEl>
                                        <p:attrNameLst>
                                          <p:attrName>ppt_h</p:attrName>
                                        </p:attrNameLst>
                                      </p:cBhvr>
                                      <p:tavLst>
                                        <p:tav tm="0">
                                          <p:val>
                                            <p:fltVal val="0"/>
                                          </p:val>
                                        </p:tav>
                                        <p:tav tm="100000">
                                          <p:val>
                                            <p:strVal val="#ppt_h"/>
                                          </p:val>
                                        </p:tav>
                                      </p:tavLst>
                                    </p:anim>
                                    <p:animEffect transition="in" filter="fade">
                                      <p:cBhvr>
                                        <p:cTn id="121" dur="500"/>
                                        <p:tgtEl>
                                          <p:spTgt spid="21"/>
                                        </p:tgtEl>
                                      </p:cBhvr>
                                    </p:animEffect>
                                  </p:childTnLst>
                                </p:cTn>
                              </p:par>
                            </p:childTnLst>
                          </p:cTn>
                        </p:par>
                      </p:childTnLst>
                    </p:cTn>
                  </p:par>
                  <p:par>
                    <p:cTn id="122" fill="hold">
                      <p:stCondLst>
                        <p:cond delay="indefinite"/>
                      </p:stCondLst>
                      <p:childTnLst>
                        <p:par>
                          <p:cTn id="123" fill="hold">
                            <p:stCondLst>
                              <p:cond delay="0"/>
                            </p:stCondLst>
                            <p:childTnLst>
                              <p:par>
                                <p:cTn id="124" presetID="53" presetClass="entr" presetSubtype="16" fill="hold" nodeType="clickEffect">
                                  <p:stCondLst>
                                    <p:cond delay="0"/>
                                  </p:stCondLst>
                                  <p:childTnLst>
                                    <p:set>
                                      <p:cBhvr>
                                        <p:cTn id="125" dur="1" fill="hold">
                                          <p:stCondLst>
                                            <p:cond delay="0"/>
                                          </p:stCondLst>
                                        </p:cTn>
                                        <p:tgtEl>
                                          <p:spTgt spid="23"/>
                                        </p:tgtEl>
                                        <p:attrNameLst>
                                          <p:attrName>style.visibility</p:attrName>
                                        </p:attrNameLst>
                                      </p:cBhvr>
                                      <p:to>
                                        <p:strVal val="visible"/>
                                      </p:to>
                                    </p:set>
                                    <p:anim calcmode="lin" valueType="num">
                                      <p:cBhvr>
                                        <p:cTn id="126" dur="500" fill="hold"/>
                                        <p:tgtEl>
                                          <p:spTgt spid="23"/>
                                        </p:tgtEl>
                                        <p:attrNameLst>
                                          <p:attrName>ppt_w</p:attrName>
                                        </p:attrNameLst>
                                      </p:cBhvr>
                                      <p:tavLst>
                                        <p:tav tm="0">
                                          <p:val>
                                            <p:fltVal val="0"/>
                                          </p:val>
                                        </p:tav>
                                        <p:tav tm="100000">
                                          <p:val>
                                            <p:strVal val="#ppt_w"/>
                                          </p:val>
                                        </p:tav>
                                      </p:tavLst>
                                    </p:anim>
                                    <p:anim calcmode="lin" valueType="num">
                                      <p:cBhvr>
                                        <p:cTn id="127" dur="500" fill="hold"/>
                                        <p:tgtEl>
                                          <p:spTgt spid="23"/>
                                        </p:tgtEl>
                                        <p:attrNameLst>
                                          <p:attrName>ppt_h</p:attrName>
                                        </p:attrNameLst>
                                      </p:cBhvr>
                                      <p:tavLst>
                                        <p:tav tm="0">
                                          <p:val>
                                            <p:fltVal val="0"/>
                                          </p:val>
                                        </p:tav>
                                        <p:tav tm="100000">
                                          <p:val>
                                            <p:strVal val="#ppt_h"/>
                                          </p:val>
                                        </p:tav>
                                      </p:tavLst>
                                    </p:anim>
                                    <p:animEffect transition="in" filter="fade">
                                      <p:cBhvr>
                                        <p:cTn id="128" dur="500"/>
                                        <p:tgtEl>
                                          <p:spTgt spid="23"/>
                                        </p:tgtEl>
                                      </p:cBhvr>
                                    </p:animEffect>
                                  </p:childTnLst>
                                </p:cTn>
                              </p:par>
                            </p:childTnLst>
                          </p:cTn>
                        </p:par>
                      </p:childTnLst>
                    </p:cTn>
                  </p:par>
                  <p:par>
                    <p:cTn id="129" fill="hold">
                      <p:stCondLst>
                        <p:cond delay="indefinite"/>
                      </p:stCondLst>
                      <p:childTnLst>
                        <p:par>
                          <p:cTn id="130" fill="hold">
                            <p:stCondLst>
                              <p:cond delay="0"/>
                            </p:stCondLst>
                            <p:childTnLst>
                              <p:par>
                                <p:cTn id="131" presetID="53" presetClass="entr" presetSubtype="16" fill="hold" nodeType="clickEffect">
                                  <p:stCondLst>
                                    <p:cond delay="0"/>
                                  </p:stCondLst>
                                  <p:childTnLst>
                                    <p:set>
                                      <p:cBhvr>
                                        <p:cTn id="132" dur="1" fill="hold">
                                          <p:stCondLst>
                                            <p:cond delay="0"/>
                                          </p:stCondLst>
                                        </p:cTn>
                                        <p:tgtEl>
                                          <p:spTgt spid="25"/>
                                        </p:tgtEl>
                                        <p:attrNameLst>
                                          <p:attrName>style.visibility</p:attrName>
                                        </p:attrNameLst>
                                      </p:cBhvr>
                                      <p:to>
                                        <p:strVal val="visible"/>
                                      </p:to>
                                    </p:set>
                                    <p:anim calcmode="lin" valueType="num">
                                      <p:cBhvr>
                                        <p:cTn id="133" dur="500" fill="hold"/>
                                        <p:tgtEl>
                                          <p:spTgt spid="25"/>
                                        </p:tgtEl>
                                        <p:attrNameLst>
                                          <p:attrName>ppt_w</p:attrName>
                                        </p:attrNameLst>
                                      </p:cBhvr>
                                      <p:tavLst>
                                        <p:tav tm="0">
                                          <p:val>
                                            <p:fltVal val="0"/>
                                          </p:val>
                                        </p:tav>
                                        <p:tav tm="100000">
                                          <p:val>
                                            <p:strVal val="#ppt_w"/>
                                          </p:val>
                                        </p:tav>
                                      </p:tavLst>
                                    </p:anim>
                                    <p:anim calcmode="lin" valueType="num">
                                      <p:cBhvr>
                                        <p:cTn id="134" dur="500" fill="hold"/>
                                        <p:tgtEl>
                                          <p:spTgt spid="25"/>
                                        </p:tgtEl>
                                        <p:attrNameLst>
                                          <p:attrName>ppt_h</p:attrName>
                                        </p:attrNameLst>
                                      </p:cBhvr>
                                      <p:tavLst>
                                        <p:tav tm="0">
                                          <p:val>
                                            <p:fltVal val="0"/>
                                          </p:val>
                                        </p:tav>
                                        <p:tav tm="100000">
                                          <p:val>
                                            <p:strVal val="#ppt_h"/>
                                          </p:val>
                                        </p:tav>
                                      </p:tavLst>
                                    </p:anim>
                                    <p:animEffect transition="in" filter="fade">
                                      <p:cBhvr>
                                        <p:cTn id="135" dur="500"/>
                                        <p:tgtEl>
                                          <p:spTgt spid="25"/>
                                        </p:tgtEl>
                                      </p:cBhvr>
                                    </p:animEffect>
                                  </p:childTnLst>
                                </p:cTn>
                              </p:par>
                            </p:childTnLst>
                          </p:cTn>
                        </p:par>
                      </p:childTnLst>
                    </p:cTn>
                  </p:par>
                  <p:par>
                    <p:cTn id="136" fill="hold">
                      <p:stCondLst>
                        <p:cond delay="indefinite"/>
                      </p:stCondLst>
                      <p:childTnLst>
                        <p:par>
                          <p:cTn id="137" fill="hold">
                            <p:stCondLst>
                              <p:cond delay="0"/>
                            </p:stCondLst>
                            <p:childTnLst>
                              <p:par>
                                <p:cTn id="138" presetID="53" presetClass="entr" presetSubtype="16" fill="hold" nodeType="clickEffect">
                                  <p:stCondLst>
                                    <p:cond delay="0"/>
                                  </p:stCondLst>
                                  <p:childTnLst>
                                    <p:set>
                                      <p:cBhvr>
                                        <p:cTn id="139" dur="1" fill="hold">
                                          <p:stCondLst>
                                            <p:cond delay="0"/>
                                          </p:stCondLst>
                                        </p:cTn>
                                        <p:tgtEl>
                                          <p:spTgt spid="27"/>
                                        </p:tgtEl>
                                        <p:attrNameLst>
                                          <p:attrName>style.visibility</p:attrName>
                                        </p:attrNameLst>
                                      </p:cBhvr>
                                      <p:to>
                                        <p:strVal val="visible"/>
                                      </p:to>
                                    </p:set>
                                    <p:anim calcmode="lin" valueType="num">
                                      <p:cBhvr>
                                        <p:cTn id="140" dur="500" fill="hold"/>
                                        <p:tgtEl>
                                          <p:spTgt spid="27"/>
                                        </p:tgtEl>
                                        <p:attrNameLst>
                                          <p:attrName>ppt_w</p:attrName>
                                        </p:attrNameLst>
                                      </p:cBhvr>
                                      <p:tavLst>
                                        <p:tav tm="0">
                                          <p:val>
                                            <p:fltVal val="0"/>
                                          </p:val>
                                        </p:tav>
                                        <p:tav tm="100000">
                                          <p:val>
                                            <p:strVal val="#ppt_w"/>
                                          </p:val>
                                        </p:tav>
                                      </p:tavLst>
                                    </p:anim>
                                    <p:anim calcmode="lin" valueType="num">
                                      <p:cBhvr>
                                        <p:cTn id="141" dur="500" fill="hold"/>
                                        <p:tgtEl>
                                          <p:spTgt spid="27"/>
                                        </p:tgtEl>
                                        <p:attrNameLst>
                                          <p:attrName>ppt_h</p:attrName>
                                        </p:attrNameLst>
                                      </p:cBhvr>
                                      <p:tavLst>
                                        <p:tav tm="0">
                                          <p:val>
                                            <p:fltVal val="0"/>
                                          </p:val>
                                        </p:tav>
                                        <p:tav tm="100000">
                                          <p:val>
                                            <p:strVal val="#ppt_h"/>
                                          </p:val>
                                        </p:tav>
                                      </p:tavLst>
                                    </p:anim>
                                    <p:animEffect transition="in" filter="fade">
                                      <p:cBhvr>
                                        <p:cTn id="142" dur="500"/>
                                        <p:tgtEl>
                                          <p:spTgt spid="27"/>
                                        </p:tgtEl>
                                      </p:cBhvr>
                                    </p:animEffect>
                                  </p:childTnLst>
                                </p:cTn>
                              </p:par>
                            </p:childTnLst>
                          </p:cTn>
                        </p:par>
                      </p:childTnLst>
                    </p:cTn>
                  </p:par>
                  <p:par>
                    <p:cTn id="143" fill="hold">
                      <p:stCondLst>
                        <p:cond delay="indefinite"/>
                      </p:stCondLst>
                      <p:childTnLst>
                        <p:par>
                          <p:cTn id="144" fill="hold">
                            <p:stCondLst>
                              <p:cond delay="0"/>
                            </p:stCondLst>
                            <p:childTnLst>
                              <p:par>
                                <p:cTn id="145" presetID="53" presetClass="entr" presetSubtype="16" fill="hold" nodeType="clickEffect">
                                  <p:stCondLst>
                                    <p:cond delay="0"/>
                                  </p:stCondLst>
                                  <p:childTnLst>
                                    <p:set>
                                      <p:cBhvr>
                                        <p:cTn id="146" dur="1" fill="hold">
                                          <p:stCondLst>
                                            <p:cond delay="0"/>
                                          </p:stCondLst>
                                        </p:cTn>
                                        <p:tgtEl>
                                          <p:spTgt spid="29"/>
                                        </p:tgtEl>
                                        <p:attrNameLst>
                                          <p:attrName>style.visibility</p:attrName>
                                        </p:attrNameLst>
                                      </p:cBhvr>
                                      <p:to>
                                        <p:strVal val="visible"/>
                                      </p:to>
                                    </p:set>
                                    <p:anim calcmode="lin" valueType="num">
                                      <p:cBhvr>
                                        <p:cTn id="147" dur="500" fill="hold"/>
                                        <p:tgtEl>
                                          <p:spTgt spid="29"/>
                                        </p:tgtEl>
                                        <p:attrNameLst>
                                          <p:attrName>ppt_w</p:attrName>
                                        </p:attrNameLst>
                                      </p:cBhvr>
                                      <p:tavLst>
                                        <p:tav tm="0">
                                          <p:val>
                                            <p:fltVal val="0"/>
                                          </p:val>
                                        </p:tav>
                                        <p:tav tm="100000">
                                          <p:val>
                                            <p:strVal val="#ppt_w"/>
                                          </p:val>
                                        </p:tav>
                                      </p:tavLst>
                                    </p:anim>
                                    <p:anim calcmode="lin" valueType="num">
                                      <p:cBhvr>
                                        <p:cTn id="148" dur="500" fill="hold"/>
                                        <p:tgtEl>
                                          <p:spTgt spid="29"/>
                                        </p:tgtEl>
                                        <p:attrNameLst>
                                          <p:attrName>ppt_h</p:attrName>
                                        </p:attrNameLst>
                                      </p:cBhvr>
                                      <p:tavLst>
                                        <p:tav tm="0">
                                          <p:val>
                                            <p:fltVal val="0"/>
                                          </p:val>
                                        </p:tav>
                                        <p:tav tm="100000">
                                          <p:val>
                                            <p:strVal val="#ppt_h"/>
                                          </p:val>
                                        </p:tav>
                                      </p:tavLst>
                                    </p:anim>
                                    <p:animEffect transition="in" filter="fade">
                                      <p:cBhvr>
                                        <p:cTn id="149" dur="500"/>
                                        <p:tgtEl>
                                          <p:spTgt spid="29"/>
                                        </p:tgtEl>
                                      </p:cBhvr>
                                    </p:animEffect>
                                  </p:childTnLst>
                                </p:cTn>
                              </p:par>
                            </p:childTnLst>
                          </p:cTn>
                        </p:par>
                      </p:childTnLst>
                    </p:cTn>
                  </p:par>
                  <p:par>
                    <p:cTn id="150" fill="hold">
                      <p:stCondLst>
                        <p:cond delay="indefinite"/>
                      </p:stCondLst>
                      <p:childTnLst>
                        <p:par>
                          <p:cTn id="151" fill="hold">
                            <p:stCondLst>
                              <p:cond delay="0"/>
                            </p:stCondLst>
                            <p:childTnLst>
                              <p:par>
                                <p:cTn id="152" presetID="53" presetClass="entr" presetSubtype="16" fill="hold" nodeType="clickEffect">
                                  <p:stCondLst>
                                    <p:cond delay="0"/>
                                  </p:stCondLst>
                                  <p:childTnLst>
                                    <p:set>
                                      <p:cBhvr>
                                        <p:cTn id="153" dur="1" fill="hold">
                                          <p:stCondLst>
                                            <p:cond delay="0"/>
                                          </p:stCondLst>
                                        </p:cTn>
                                        <p:tgtEl>
                                          <p:spTgt spid="32"/>
                                        </p:tgtEl>
                                        <p:attrNameLst>
                                          <p:attrName>style.visibility</p:attrName>
                                        </p:attrNameLst>
                                      </p:cBhvr>
                                      <p:to>
                                        <p:strVal val="visible"/>
                                      </p:to>
                                    </p:set>
                                    <p:anim calcmode="lin" valueType="num">
                                      <p:cBhvr>
                                        <p:cTn id="154" dur="500" fill="hold"/>
                                        <p:tgtEl>
                                          <p:spTgt spid="32"/>
                                        </p:tgtEl>
                                        <p:attrNameLst>
                                          <p:attrName>ppt_w</p:attrName>
                                        </p:attrNameLst>
                                      </p:cBhvr>
                                      <p:tavLst>
                                        <p:tav tm="0">
                                          <p:val>
                                            <p:fltVal val="0"/>
                                          </p:val>
                                        </p:tav>
                                        <p:tav tm="100000">
                                          <p:val>
                                            <p:strVal val="#ppt_w"/>
                                          </p:val>
                                        </p:tav>
                                      </p:tavLst>
                                    </p:anim>
                                    <p:anim calcmode="lin" valueType="num">
                                      <p:cBhvr>
                                        <p:cTn id="155" dur="500" fill="hold"/>
                                        <p:tgtEl>
                                          <p:spTgt spid="32"/>
                                        </p:tgtEl>
                                        <p:attrNameLst>
                                          <p:attrName>ppt_h</p:attrName>
                                        </p:attrNameLst>
                                      </p:cBhvr>
                                      <p:tavLst>
                                        <p:tav tm="0">
                                          <p:val>
                                            <p:fltVal val="0"/>
                                          </p:val>
                                        </p:tav>
                                        <p:tav tm="100000">
                                          <p:val>
                                            <p:strVal val="#ppt_h"/>
                                          </p:val>
                                        </p:tav>
                                      </p:tavLst>
                                    </p:anim>
                                    <p:animEffect transition="in" filter="fade">
                                      <p:cBhvr>
                                        <p:cTn id="156" dur="500"/>
                                        <p:tgtEl>
                                          <p:spTgt spid="32"/>
                                        </p:tgtEl>
                                      </p:cBhvr>
                                    </p:animEffect>
                                  </p:childTnLst>
                                </p:cTn>
                              </p:par>
                            </p:childTnLst>
                          </p:cTn>
                        </p:par>
                      </p:childTnLst>
                    </p:cTn>
                  </p:par>
                  <p:par>
                    <p:cTn id="157" fill="hold">
                      <p:stCondLst>
                        <p:cond delay="indefinite"/>
                      </p:stCondLst>
                      <p:childTnLst>
                        <p:par>
                          <p:cTn id="158" fill="hold">
                            <p:stCondLst>
                              <p:cond delay="0"/>
                            </p:stCondLst>
                            <p:childTnLst>
                              <p:par>
                                <p:cTn id="159" presetID="53" presetClass="entr" presetSubtype="16" fill="hold" nodeType="clickEffect">
                                  <p:stCondLst>
                                    <p:cond delay="0"/>
                                  </p:stCondLst>
                                  <p:childTnLst>
                                    <p:set>
                                      <p:cBhvr>
                                        <p:cTn id="160" dur="1" fill="hold">
                                          <p:stCondLst>
                                            <p:cond delay="0"/>
                                          </p:stCondLst>
                                        </p:cTn>
                                        <p:tgtEl>
                                          <p:spTgt spid="14"/>
                                        </p:tgtEl>
                                        <p:attrNameLst>
                                          <p:attrName>style.visibility</p:attrName>
                                        </p:attrNameLst>
                                      </p:cBhvr>
                                      <p:to>
                                        <p:strVal val="visible"/>
                                      </p:to>
                                    </p:set>
                                    <p:anim calcmode="lin" valueType="num">
                                      <p:cBhvr>
                                        <p:cTn id="161" dur="500" fill="hold"/>
                                        <p:tgtEl>
                                          <p:spTgt spid="14"/>
                                        </p:tgtEl>
                                        <p:attrNameLst>
                                          <p:attrName>ppt_w</p:attrName>
                                        </p:attrNameLst>
                                      </p:cBhvr>
                                      <p:tavLst>
                                        <p:tav tm="0">
                                          <p:val>
                                            <p:fltVal val="0"/>
                                          </p:val>
                                        </p:tav>
                                        <p:tav tm="100000">
                                          <p:val>
                                            <p:strVal val="#ppt_w"/>
                                          </p:val>
                                        </p:tav>
                                      </p:tavLst>
                                    </p:anim>
                                    <p:anim calcmode="lin" valueType="num">
                                      <p:cBhvr>
                                        <p:cTn id="162" dur="500" fill="hold"/>
                                        <p:tgtEl>
                                          <p:spTgt spid="14"/>
                                        </p:tgtEl>
                                        <p:attrNameLst>
                                          <p:attrName>ppt_h</p:attrName>
                                        </p:attrNameLst>
                                      </p:cBhvr>
                                      <p:tavLst>
                                        <p:tav tm="0">
                                          <p:val>
                                            <p:fltVal val="0"/>
                                          </p:val>
                                        </p:tav>
                                        <p:tav tm="100000">
                                          <p:val>
                                            <p:strVal val="#ppt_h"/>
                                          </p:val>
                                        </p:tav>
                                      </p:tavLst>
                                    </p:anim>
                                    <p:animEffect transition="in" filter="fade">
                                      <p:cBhvr>
                                        <p:cTn id="16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756C6AC-C463-A347-976D-C1D54DEC8CD4}"/>
              </a:ext>
            </a:extLst>
          </p:cNvPr>
          <p:cNvSpPr txBox="1"/>
          <p:nvPr/>
        </p:nvSpPr>
        <p:spPr>
          <a:xfrm>
            <a:off x="329879" y="325240"/>
            <a:ext cx="5955173" cy="830997"/>
          </a:xfrm>
          <a:prstGeom prst="rect">
            <a:avLst/>
          </a:prstGeom>
          <a:noFill/>
        </p:spPr>
        <p:txBody>
          <a:bodyPr wrap="square" rtlCol="0">
            <a:spAutoFit/>
          </a:bodyPr>
          <a:lstStyle/>
          <a:p>
            <a:r>
              <a:rPr lang="pt-BR" sz="4800" b="1" dirty="0">
                <a:solidFill>
                  <a:schemeClr val="bg1"/>
                </a:solidFill>
              </a:rPr>
              <a:t>Condições gerais </a:t>
            </a:r>
          </a:p>
        </p:txBody>
      </p:sp>
      <p:sp>
        <p:nvSpPr>
          <p:cNvPr id="3" name="CaixaDeTexto 2">
            <a:extLst>
              <a:ext uri="{FF2B5EF4-FFF2-40B4-BE49-F238E27FC236}">
                <a16:creationId xmlns:a16="http://schemas.microsoft.com/office/drawing/2014/main" id="{657FE47D-497B-174B-B8CE-EFF05AFBB1C1}"/>
              </a:ext>
            </a:extLst>
          </p:cNvPr>
          <p:cNvSpPr txBox="1"/>
          <p:nvPr/>
        </p:nvSpPr>
        <p:spPr>
          <a:xfrm>
            <a:off x="80629" y="2637737"/>
            <a:ext cx="9063372" cy="830997"/>
          </a:xfrm>
          <a:prstGeom prst="rect">
            <a:avLst/>
          </a:prstGeom>
          <a:noFill/>
        </p:spPr>
        <p:txBody>
          <a:bodyPr wrap="square" rtlCol="0">
            <a:spAutoFit/>
          </a:bodyPr>
          <a:lstStyle/>
          <a:p>
            <a:pPr algn="just"/>
            <a:r>
              <a:rPr lang="pt-BR" sz="4800" b="1" dirty="0">
                <a:solidFill>
                  <a:srgbClr val="148123"/>
                </a:solidFill>
              </a:rPr>
              <a:t>No evento vamos tratar sobre: </a:t>
            </a:r>
          </a:p>
        </p:txBody>
      </p:sp>
      <p:sp>
        <p:nvSpPr>
          <p:cNvPr id="4" name="CaixaDeTexto 3">
            <a:extLst>
              <a:ext uri="{FF2B5EF4-FFF2-40B4-BE49-F238E27FC236}">
                <a16:creationId xmlns:a16="http://schemas.microsoft.com/office/drawing/2014/main" id="{F04D662D-00A9-2D44-B23A-07669EF1FA1C}"/>
              </a:ext>
            </a:extLst>
          </p:cNvPr>
          <p:cNvSpPr txBox="1"/>
          <p:nvPr/>
        </p:nvSpPr>
        <p:spPr>
          <a:xfrm>
            <a:off x="80629" y="3396906"/>
            <a:ext cx="8982742" cy="3416320"/>
          </a:xfrm>
          <a:prstGeom prst="rect">
            <a:avLst/>
          </a:prstGeom>
          <a:noFill/>
        </p:spPr>
        <p:txBody>
          <a:bodyPr wrap="square" rtlCol="0">
            <a:spAutoFit/>
          </a:bodyPr>
          <a:lstStyle/>
          <a:p>
            <a:pPr algn="just"/>
            <a:r>
              <a:rPr lang="pt-BR" sz="3600" u="sng" dirty="0">
                <a:solidFill>
                  <a:srgbClr val="0048D6"/>
                </a:solidFill>
              </a:rPr>
              <a:t>Envolvimento pelo que passa o processo</a:t>
            </a:r>
            <a:r>
              <a:rPr lang="pt-BR" sz="3600" dirty="0">
                <a:solidFill>
                  <a:srgbClr val="0048D6"/>
                </a:solidFill>
              </a:rPr>
              <a:t>:</a:t>
            </a:r>
          </a:p>
          <a:p>
            <a:pPr marL="571500" indent="-571500" algn="just">
              <a:buFont typeface="Arial" panose="020B0604020202020204" pitchFamily="34" charset="0"/>
              <a:buChar char="•"/>
            </a:pPr>
            <a:r>
              <a:rPr lang="pt-BR" sz="3600" dirty="0">
                <a:solidFill>
                  <a:srgbClr val="0048D6"/>
                </a:solidFill>
              </a:rPr>
              <a:t>Constatação de alguma necessidade.</a:t>
            </a:r>
          </a:p>
          <a:p>
            <a:pPr marL="571500" indent="-571500" algn="just">
              <a:buFont typeface="Arial" panose="020B0604020202020204" pitchFamily="34" charset="0"/>
              <a:buChar char="•"/>
            </a:pPr>
            <a:r>
              <a:rPr lang="pt-BR" sz="3600" dirty="0">
                <a:solidFill>
                  <a:srgbClr val="0048D6"/>
                </a:solidFill>
              </a:rPr>
              <a:t>Controle de estoque.</a:t>
            </a:r>
          </a:p>
          <a:p>
            <a:pPr marL="571500" indent="-571500" algn="just">
              <a:buFont typeface="Arial" panose="020B0604020202020204" pitchFamily="34" charset="0"/>
              <a:buChar char="•"/>
            </a:pPr>
            <a:r>
              <a:rPr lang="pt-BR" sz="3600" dirty="0">
                <a:solidFill>
                  <a:srgbClr val="0048D6"/>
                </a:solidFill>
              </a:rPr>
              <a:t>Solicitação a central de compras.</a:t>
            </a:r>
          </a:p>
          <a:p>
            <a:pPr marL="571500" indent="-571500" algn="just">
              <a:buFont typeface="Arial" panose="020B0604020202020204" pitchFamily="34" charset="0"/>
              <a:buChar char="•"/>
            </a:pPr>
            <a:r>
              <a:rPr lang="pt-BR" sz="3600" dirty="0">
                <a:solidFill>
                  <a:srgbClr val="0048D6"/>
                </a:solidFill>
              </a:rPr>
              <a:t>Realização da compra.</a:t>
            </a:r>
          </a:p>
          <a:p>
            <a:pPr marL="571500" indent="-571500" algn="just">
              <a:buFont typeface="Arial" panose="020B0604020202020204" pitchFamily="34" charset="0"/>
              <a:buChar char="•"/>
            </a:pPr>
            <a:r>
              <a:rPr lang="pt-BR" sz="3600" dirty="0">
                <a:solidFill>
                  <a:srgbClr val="0048D6"/>
                </a:solidFill>
              </a:rPr>
              <a:t>Liquidação.</a:t>
            </a:r>
          </a:p>
        </p:txBody>
      </p:sp>
    </p:spTree>
    <p:extLst>
      <p:ext uri="{BB962C8B-B14F-4D97-AF65-F5344CB8AC3E}">
        <p14:creationId xmlns:p14="http://schemas.microsoft.com/office/powerpoint/2010/main" val="22288855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756C6AC-C463-A347-976D-C1D54DEC8CD4}"/>
              </a:ext>
            </a:extLst>
          </p:cNvPr>
          <p:cNvSpPr txBox="1"/>
          <p:nvPr/>
        </p:nvSpPr>
        <p:spPr>
          <a:xfrm>
            <a:off x="329879" y="325240"/>
            <a:ext cx="595517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white"/>
                </a:solidFill>
                <a:effectLst/>
                <a:uLnTx/>
                <a:uFillTx/>
                <a:latin typeface="Calibri" panose="020F0502020204030204"/>
                <a:ea typeface="+mn-ea"/>
                <a:cs typeface="+mn-cs"/>
              </a:rPr>
              <a:t>Condições gerais </a:t>
            </a:r>
          </a:p>
        </p:txBody>
      </p:sp>
      <p:sp>
        <p:nvSpPr>
          <p:cNvPr id="3" name="CaixaDeTexto 2">
            <a:extLst>
              <a:ext uri="{FF2B5EF4-FFF2-40B4-BE49-F238E27FC236}">
                <a16:creationId xmlns:a16="http://schemas.microsoft.com/office/drawing/2014/main" id="{657FE47D-497B-174B-B8CE-EFF05AFBB1C1}"/>
              </a:ext>
            </a:extLst>
          </p:cNvPr>
          <p:cNvSpPr txBox="1"/>
          <p:nvPr/>
        </p:nvSpPr>
        <p:spPr>
          <a:xfrm>
            <a:off x="80629" y="2637737"/>
            <a:ext cx="9063372"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4800" b="1" dirty="0">
                <a:solidFill>
                  <a:srgbClr val="148123"/>
                </a:solidFill>
                <a:latin typeface="Calibri" panose="020F0502020204030204"/>
              </a:rPr>
              <a:t>O que esperamos </a:t>
            </a:r>
            <a:r>
              <a:rPr kumimoji="0" lang="pt-BR" sz="4800" b="1" i="0" u="none" strike="noStrike" kern="1200" cap="none" spc="0" normalizeH="0" baseline="0" noProof="0" dirty="0">
                <a:ln>
                  <a:noFill/>
                </a:ln>
                <a:solidFill>
                  <a:srgbClr val="148123"/>
                </a:solidFill>
                <a:effectLst/>
                <a:uLnTx/>
                <a:uFillTx/>
                <a:latin typeface="Calibri" panose="020F0502020204030204"/>
                <a:ea typeface="+mn-ea"/>
                <a:cs typeface="+mn-cs"/>
              </a:rPr>
              <a:t>das compras?</a:t>
            </a:r>
          </a:p>
        </p:txBody>
      </p:sp>
      <p:sp>
        <p:nvSpPr>
          <p:cNvPr id="4" name="CaixaDeTexto 3">
            <a:extLst>
              <a:ext uri="{FF2B5EF4-FFF2-40B4-BE49-F238E27FC236}">
                <a16:creationId xmlns:a16="http://schemas.microsoft.com/office/drawing/2014/main" id="{F04D662D-00A9-2D44-B23A-07669EF1FA1C}"/>
              </a:ext>
            </a:extLst>
          </p:cNvPr>
          <p:cNvSpPr txBox="1"/>
          <p:nvPr/>
        </p:nvSpPr>
        <p:spPr>
          <a:xfrm>
            <a:off x="0" y="3396906"/>
            <a:ext cx="9144000" cy="2862322"/>
          </a:xfrm>
          <a:prstGeom prst="rect">
            <a:avLst/>
          </a:prstGeom>
          <a:noFill/>
        </p:spPr>
        <p:txBody>
          <a:bodyPr wrap="square" rtlCol="0">
            <a:spAutoFit/>
          </a:bodyPr>
          <a:lstStyle/>
          <a:p>
            <a:pPr marL="571500" lvl="0" indent="-571500" algn="just">
              <a:buFont typeface="Arial" panose="020B0604020202020204" pitchFamily="34" charset="0"/>
              <a:buChar char="•"/>
            </a:pPr>
            <a:r>
              <a:rPr lang="pt-BR" sz="3600" dirty="0">
                <a:solidFill>
                  <a:srgbClr val="0048D6"/>
                </a:solidFill>
              </a:rPr>
              <a:t>Idealizamos atender os princípios básicos de legalidade e eficiência na aplicação do processo.</a:t>
            </a:r>
          </a:p>
          <a:p>
            <a:pPr marL="571500" lvl="0" indent="-571500" algn="just">
              <a:buFont typeface="Arial" panose="020B0604020202020204" pitchFamily="34" charset="0"/>
              <a:buChar char="•"/>
            </a:pPr>
            <a:r>
              <a:rPr lang="pt-BR" sz="3600" dirty="0">
                <a:solidFill>
                  <a:srgbClr val="0048D6"/>
                </a:solidFill>
              </a:rPr>
              <a:t>Ter a certeza que a compra realizada efetivamente foi a melhor compra.</a:t>
            </a:r>
            <a:endParaRPr kumimoji="0" lang="pt-BR" sz="3600" b="0" i="0" u="none" strike="noStrike" kern="1200" cap="none" spc="0" normalizeH="0" baseline="0" noProof="0" dirty="0">
              <a:ln>
                <a:noFill/>
              </a:ln>
              <a:solidFill>
                <a:srgbClr val="0048D6"/>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58557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25315"/>
            <a:ext cx="7627716" cy="830997"/>
          </a:xfrm>
          <a:prstGeom prst="rect">
            <a:avLst/>
          </a:prstGeom>
          <a:noFill/>
        </p:spPr>
        <p:txBody>
          <a:bodyPr wrap="square" rtlCol="0">
            <a:spAutoFit/>
          </a:bodyPr>
          <a:lstStyle/>
          <a:p>
            <a:pPr lvl="0"/>
            <a:r>
              <a:rPr lang="pt-BR" sz="4800" b="1" dirty="0">
                <a:solidFill>
                  <a:prstClr val="black"/>
                </a:solidFill>
              </a:rPr>
              <a:t>Cabe algumas perguntas:</a:t>
            </a:r>
            <a:endPar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671691"/>
            <a:ext cx="9144000" cy="6186309"/>
          </a:xfrm>
          <a:prstGeom prst="rect">
            <a:avLst/>
          </a:prstGeom>
          <a:noFill/>
        </p:spPr>
        <p:txBody>
          <a:bodyPr wrap="square" rtlCol="0">
            <a:spAutoFit/>
          </a:bodyPr>
          <a:lstStyle/>
          <a:p>
            <a:pPr marL="685800" lvl="0" indent="-685800" algn="just">
              <a:buFont typeface="Arial" panose="020B0604020202020204" pitchFamily="34" charset="0"/>
              <a:buChar char="•"/>
            </a:pPr>
            <a:r>
              <a:rPr lang="pt-BR" sz="3600" dirty="0">
                <a:solidFill>
                  <a:prstClr val="black"/>
                </a:solidFill>
              </a:rPr>
              <a:t>A compra está dentro dos trâmites legais?</a:t>
            </a:r>
          </a:p>
          <a:p>
            <a:pPr marL="685800" lvl="0" indent="-685800" algn="just">
              <a:buFont typeface="Arial" panose="020B0604020202020204" pitchFamily="34" charset="0"/>
              <a:buChar char="•"/>
            </a:pPr>
            <a:r>
              <a:rPr lang="pt-BR" sz="3600" dirty="0">
                <a:solidFill>
                  <a:prstClr val="black"/>
                </a:solidFill>
              </a:rPr>
              <a:t>A compra foi realizada de forma rápida e planejada?</a:t>
            </a:r>
          </a:p>
          <a:p>
            <a:pPr marL="685800" lvl="0" indent="-685800" algn="just">
              <a:buFont typeface="Arial" panose="020B0604020202020204" pitchFamily="34" charset="0"/>
              <a:buChar char="•"/>
            </a:pPr>
            <a:r>
              <a:rPr lang="pt-BR" sz="3600" dirty="0">
                <a:solidFill>
                  <a:prstClr val="black"/>
                </a:solidFill>
              </a:rPr>
              <a:t>Resultado ou qualidade da compra em relação ao serviço ou produto adquirido? </a:t>
            </a:r>
          </a:p>
          <a:p>
            <a:pPr marL="685800" lvl="0" indent="-685800" algn="just">
              <a:buFont typeface="Arial" panose="020B0604020202020204" pitchFamily="34" charset="0"/>
              <a:buChar char="•"/>
            </a:pPr>
            <a:r>
              <a:rPr lang="pt-BR" sz="3600" dirty="0">
                <a:solidFill>
                  <a:prstClr val="black"/>
                </a:solidFill>
              </a:rPr>
              <a:t>O produto ou serviço foi entregue a unidade final de onde surgiu a demanda com informação do recebimento e destinação? </a:t>
            </a:r>
          </a:p>
          <a:p>
            <a:pPr marL="685800" lvl="0" indent="-685800" algn="just">
              <a:buFont typeface="Arial" panose="020B0604020202020204" pitchFamily="34" charset="0"/>
              <a:buChar char="•"/>
            </a:pPr>
            <a:r>
              <a:rPr lang="pt-BR" sz="3600" dirty="0">
                <a:solidFill>
                  <a:prstClr val="black"/>
                </a:solidFill>
              </a:rPr>
              <a:t>Após o produto entregue possui controle de sua manutenção e garantias (inclusive o controle patrimonial)?</a:t>
            </a:r>
          </a:p>
        </p:txBody>
      </p:sp>
    </p:spTree>
    <p:extLst>
      <p:ext uri="{BB962C8B-B14F-4D97-AF65-F5344CB8AC3E}">
        <p14:creationId xmlns:p14="http://schemas.microsoft.com/office/powerpoint/2010/main" val="35554258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11334"/>
            <a:ext cx="7627716"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rPr>
              <a:t>Respostas positivas:</a:t>
            </a: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889843"/>
            <a:ext cx="9144000" cy="3416320"/>
          </a:xfrm>
          <a:prstGeom prst="rect">
            <a:avLst/>
          </a:prstGeom>
          <a:noFill/>
        </p:spPr>
        <p:txBody>
          <a:bodyPr wrap="square" rtlCol="0">
            <a:spAutoFit/>
          </a:bodyPr>
          <a:lstStyle/>
          <a:p>
            <a:pPr marL="685800" lvl="0" indent="-685800" algn="just">
              <a:buFont typeface="Arial" panose="020B0604020202020204" pitchFamily="34" charset="0"/>
              <a:buChar char="•"/>
            </a:pPr>
            <a:r>
              <a:rPr lang="pt-BR" sz="3600" dirty="0">
                <a:solidFill>
                  <a:prstClr val="black"/>
                </a:solidFill>
              </a:rPr>
              <a:t>Ter uma rotina adequada na execução das tarefas. </a:t>
            </a:r>
          </a:p>
          <a:p>
            <a:pPr marL="685800" lvl="0" indent="-685800" algn="just">
              <a:buFont typeface="Arial" panose="020B0604020202020204" pitchFamily="34" charset="0"/>
              <a:buChar char="•"/>
            </a:pPr>
            <a:r>
              <a:rPr lang="pt-BR" sz="3600" dirty="0">
                <a:solidFill>
                  <a:prstClr val="black"/>
                </a:solidFill>
              </a:rPr>
              <a:t>Quando nos deparamos sobre a valorização a qual deve ser dada ao processo de compras e todo o seu envolvimento, destaco alguns fatores:</a:t>
            </a:r>
          </a:p>
        </p:txBody>
      </p:sp>
    </p:spTree>
    <p:extLst>
      <p:ext uri="{BB962C8B-B14F-4D97-AF65-F5344CB8AC3E}">
        <p14:creationId xmlns:p14="http://schemas.microsoft.com/office/powerpoint/2010/main" val="25724861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19723"/>
            <a:ext cx="7627716" cy="830997"/>
          </a:xfrm>
          <a:prstGeom prst="rect">
            <a:avLst/>
          </a:prstGeom>
          <a:noFill/>
        </p:spPr>
        <p:txBody>
          <a:bodyPr wrap="square" rtlCol="0">
            <a:spAutoFit/>
          </a:bodyPr>
          <a:lstStyle/>
          <a:p>
            <a:pPr lvl="0"/>
            <a:r>
              <a:rPr lang="pt-BR" sz="4800" b="1" dirty="0">
                <a:solidFill>
                  <a:prstClr val="black"/>
                </a:solidFill>
              </a:rPr>
              <a:t>Fator da legalidade:</a:t>
            </a:r>
            <a:endPar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889843"/>
            <a:ext cx="9144000" cy="5632311"/>
          </a:xfrm>
          <a:prstGeom prst="rect">
            <a:avLst/>
          </a:prstGeom>
          <a:noFill/>
        </p:spPr>
        <p:txBody>
          <a:bodyPr wrap="square" rtlCol="0">
            <a:spAutoFit/>
          </a:bodyPr>
          <a:lstStyle/>
          <a:p>
            <a:pPr marL="685800" lvl="0" indent="-685800" algn="just">
              <a:buFont typeface="Arial" panose="020B0604020202020204" pitchFamily="34" charset="0"/>
              <a:buChar char="•"/>
            </a:pPr>
            <a:r>
              <a:rPr lang="pt-BR" sz="3600" dirty="0">
                <a:solidFill>
                  <a:prstClr val="black"/>
                </a:solidFill>
              </a:rPr>
              <a:t>Não se pode pensar em Legalidade sobre a ação de compras sem partir das determinações da Lei Federal 8.666/93 e atualizações posteriores, com a Lei nº 10.520/02.  Toda a forma sobre a qual será regrada a compra de material, serviço e obra constam de forma clara e explícita na Lei.</a:t>
            </a:r>
          </a:p>
          <a:p>
            <a:pPr lvl="0" algn="just"/>
            <a:r>
              <a:rPr lang="pt-BR" sz="3600" dirty="0">
                <a:solidFill>
                  <a:prstClr val="black"/>
                </a:solidFill>
              </a:rPr>
              <a:t>Exemplo: Realização de validação dos processos licitatórios pelo controle interno.</a:t>
            </a:r>
          </a:p>
        </p:txBody>
      </p:sp>
    </p:spTree>
    <p:extLst>
      <p:ext uri="{BB962C8B-B14F-4D97-AF65-F5344CB8AC3E}">
        <p14:creationId xmlns:p14="http://schemas.microsoft.com/office/powerpoint/2010/main" val="40750342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7627716" cy="830997"/>
          </a:xfrm>
          <a:prstGeom prst="rect">
            <a:avLst/>
          </a:prstGeom>
          <a:noFill/>
        </p:spPr>
        <p:txBody>
          <a:bodyPr wrap="square" rtlCol="0">
            <a:spAutoFit/>
          </a:bodyPr>
          <a:lstStyle/>
          <a:p>
            <a:pPr lvl="0"/>
            <a:r>
              <a:rPr lang="pt-BR" sz="4800" b="1" dirty="0">
                <a:solidFill>
                  <a:prstClr val="black"/>
                </a:solidFill>
              </a:rPr>
              <a:t>Fator TCE: </a:t>
            </a:r>
            <a:endPar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889843"/>
            <a:ext cx="9144000" cy="5078313"/>
          </a:xfrm>
          <a:prstGeom prst="rect">
            <a:avLst/>
          </a:prstGeom>
          <a:noFill/>
        </p:spPr>
        <p:txBody>
          <a:bodyPr wrap="square" rtlCol="0">
            <a:spAutoFit/>
          </a:bodyPr>
          <a:lstStyle/>
          <a:p>
            <a:pPr marL="685800" lvl="0" indent="-685800" algn="just">
              <a:buFont typeface="Arial" panose="020B0604020202020204" pitchFamily="34" charset="0"/>
              <a:buChar char="•"/>
            </a:pPr>
            <a:r>
              <a:rPr lang="pt-BR" sz="3600" dirty="0">
                <a:solidFill>
                  <a:prstClr val="black"/>
                </a:solidFill>
              </a:rPr>
              <a:t>Na visão da auditoria do Tribunal de Contas do Estado, a cobrança está mais rigorosa, desde a verificação de saldos de estoque, forma de compra, aplicação dos recursos orçamentários e a quem foram destinadas as compras.</a:t>
            </a:r>
          </a:p>
          <a:p>
            <a:pPr lvl="0" algn="just"/>
            <a:r>
              <a:rPr lang="pt-BR" sz="3600" dirty="0">
                <a:solidFill>
                  <a:prstClr val="black"/>
                </a:solidFill>
              </a:rPr>
              <a:t>Exemplo: Descrição do empenho que está no portal da transparência e comprovação de destinação.</a:t>
            </a:r>
          </a:p>
        </p:txBody>
      </p:sp>
    </p:spTree>
    <p:extLst>
      <p:ext uri="{BB962C8B-B14F-4D97-AF65-F5344CB8AC3E}">
        <p14:creationId xmlns:p14="http://schemas.microsoft.com/office/powerpoint/2010/main" val="7937374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7627716" cy="830997"/>
          </a:xfrm>
          <a:prstGeom prst="rect">
            <a:avLst/>
          </a:prstGeom>
          <a:noFill/>
        </p:spPr>
        <p:txBody>
          <a:bodyPr wrap="square" rtlCol="0">
            <a:spAutoFit/>
          </a:bodyPr>
          <a:lstStyle/>
          <a:p>
            <a:pPr lvl="0"/>
            <a:r>
              <a:rPr lang="pt-BR" sz="4800" b="1" dirty="0">
                <a:solidFill>
                  <a:prstClr val="black"/>
                </a:solidFill>
              </a:rPr>
              <a:t>Fator controle interno: </a:t>
            </a:r>
            <a:endPar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889843"/>
            <a:ext cx="9144000" cy="3416320"/>
          </a:xfrm>
          <a:prstGeom prst="rect">
            <a:avLst/>
          </a:prstGeom>
          <a:noFill/>
        </p:spPr>
        <p:txBody>
          <a:bodyPr wrap="square" rtlCol="0">
            <a:spAutoFit/>
          </a:bodyPr>
          <a:lstStyle/>
          <a:p>
            <a:pPr marL="685800" lvl="0" indent="-685800" algn="just">
              <a:buFont typeface="Arial" panose="020B0604020202020204" pitchFamily="34" charset="0"/>
              <a:buChar char="•"/>
            </a:pPr>
            <a:r>
              <a:rPr lang="pt-BR" sz="3600" dirty="0">
                <a:solidFill>
                  <a:prstClr val="black"/>
                </a:solidFill>
              </a:rPr>
              <a:t>O controle interno faz sua função de verificação através de auditorias internas de uma forma mais efetiva sobre as rotinas de compras, rastreando praticamente tudo o que envolve os gastos.</a:t>
            </a:r>
          </a:p>
          <a:p>
            <a:pPr lvl="0" algn="just"/>
            <a:r>
              <a:rPr lang="pt-BR" sz="3600" dirty="0">
                <a:solidFill>
                  <a:prstClr val="black"/>
                </a:solidFill>
              </a:rPr>
              <a:t>Exemplo: Examinar o fluxograma de compras.</a:t>
            </a:r>
          </a:p>
        </p:txBody>
      </p:sp>
    </p:spTree>
    <p:extLst>
      <p:ext uri="{BB962C8B-B14F-4D97-AF65-F5344CB8AC3E}">
        <p14:creationId xmlns:p14="http://schemas.microsoft.com/office/powerpoint/2010/main" val="19088703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7627716" cy="830997"/>
          </a:xfrm>
          <a:prstGeom prst="rect">
            <a:avLst/>
          </a:prstGeom>
          <a:noFill/>
        </p:spPr>
        <p:txBody>
          <a:bodyPr wrap="square" rtlCol="0">
            <a:spAutoFit/>
          </a:bodyPr>
          <a:lstStyle/>
          <a:p>
            <a:pPr lvl="0"/>
            <a:r>
              <a:rPr lang="pt-BR" sz="4800" b="1" dirty="0">
                <a:solidFill>
                  <a:prstClr val="black"/>
                </a:solidFill>
              </a:rPr>
              <a:t>Fator financeiro: </a:t>
            </a:r>
            <a:endPar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889843"/>
            <a:ext cx="9144000" cy="4524315"/>
          </a:xfrm>
          <a:prstGeom prst="rect">
            <a:avLst/>
          </a:prstGeom>
          <a:noFill/>
        </p:spPr>
        <p:txBody>
          <a:bodyPr wrap="square" rtlCol="0">
            <a:spAutoFit/>
          </a:bodyPr>
          <a:lstStyle/>
          <a:p>
            <a:pPr marL="685800" lvl="0" indent="-685800" algn="just">
              <a:buFont typeface="Arial" panose="020B0604020202020204" pitchFamily="34" charset="0"/>
              <a:buChar char="•"/>
            </a:pPr>
            <a:r>
              <a:rPr lang="pt-BR" sz="3600" dirty="0">
                <a:solidFill>
                  <a:prstClr val="black"/>
                </a:solidFill>
              </a:rPr>
              <a:t>Como não pensar na questão financeira, com todas as dificuldades que passam os Municípios, para tanto, em cada gasto que for realizado, deve-se cumprir todo um cuidado para se gastar de forma eficiente e racional.</a:t>
            </a:r>
          </a:p>
          <a:p>
            <a:pPr lvl="0" algn="just"/>
            <a:r>
              <a:rPr lang="pt-BR" sz="3600" dirty="0">
                <a:solidFill>
                  <a:prstClr val="black"/>
                </a:solidFill>
              </a:rPr>
              <a:t>Exemplo: Comprar pelo melhor preço e não menor preço.</a:t>
            </a:r>
          </a:p>
        </p:txBody>
      </p:sp>
    </p:spTree>
    <p:extLst>
      <p:ext uri="{BB962C8B-B14F-4D97-AF65-F5344CB8AC3E}">
        <p14:creationId xmlns:p14="http://schemas.microsoft.com/office/powerpoint/2010/main" val="22173156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7627716" cy="830997"/>
          </a:xfrm>
          <a:prstGeom prst="rect">
            <a:avLst/>
          </a:prstGeom>
          <a:noFill/>
        </p:spPr>
        <p:txBody>
          <a:bodyPr wrap="square" rtlCol="0">
            <a:spAutoFit/>
          </a:bodyPr>
          <a:lstStyle/>
          <a:p>
            <a:pPr lvl="0"/>
            <a:r>
              <a:rPr lang="pt-BR" sz="4800" b="1" dirty="0">
                <a:solidFill>
                  <a:prstClr val="black"/>
                </a:solidFill>
              </a:rPr>
              <a:t>Fator resultado: </a:t>
            </a:r>
            <a:endPar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1207239"/>
            <a:ext cx="9144000" cy="2308324"/>
          </a:xfrm>
          <a:prstGeom prst="rect">
            <a:avLst/>
          </a:prstGeom>
          <a:noFill/>
        </p:spPr>
        <p:txBody>
          <a:bodyPr wrap="square" rtlCol="0">
            <a:spAutoFit/>
          </a:bodyPr>
          <a:lstStyle/>
          <a:p>
            <a:pPr marL="685800" lvl="0" indent="-685800" algn="just">
              <a:buFont typeface="Arial" panose="020B0604020202020204" pitchFamily="34" charset="0"/>
              <a:buChar char="•"/>
            </a:pPr>
            <a:r>
              <a:rPr lang="pt-BR" sz="3600" dirty="0">
                <a:solidFill>
                  <a:prstClr val="black"/>
                </a:solidFill>
              </a:rPr>
              <a:t>Possuir o resultado efetivo no atendimento as compras uma vez que todo o processo de </a:t>
            </a:r>
            <a:r>
              <a:rPr lang="pt-BR" sz="3600" b="1" i="1" u="sng" dirty="0">
                <a:solidFill>
                  <a:prstClr val="black"/>
                </a:solidFill>
              </a:rPr>
              <a:t>rotinas administrativas</a:t>
            </a:r>
            <a:r>
              <a:rPr lang="pt-BR" sz="3600" dirty="0">
                <a:solidFill>
                  <a:prstClr val="black"/>
                </a:solidFill>
              </a:rPr>
              <a:t> com </a:t>
            </a:r>
            <a:r>
              <a:rPr lang="pt-BR" sz="3600" b="1" i="1" u="sng" dirty="0">
                <a:solidFill>
                  <a:prstClr val="black"/>
                </a:solidFill>
              </a:rPr>
              <a:t>integração</a:t>
            </a:r>
            <a:r>
              <a:rPr lang="pt-BR" sz="3600" dirty="0">
                <a:solidFill>
                  <a:prstClr val="black"/>
                </a:solidFill>
              </a:rPr>
              <a:t> entre os envolvidos.</a:t>
            </a:r>
          </a:p>
        </p:txBody>
      </p:sp>
    </p:spTree>
    <p:extLst>
      <p:ext uri="{BB962C8B-B14F-4D97-AF65-F5344CB8AC3E}">
        <p14:creationId xmlns:p14="http://schemas.microsoft.com/office/powerpoint/2010/main" val="1551142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5444"/>
            <a:ext cx="7627716"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rPr>
              <a:t>Fator resultado: </a:t>
            </a: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671691"/>
            <a:ext cx="9144000" cy="6186309"/>
          </a:xfrm>
          <a:prstGeom prst="rect">
            <a:avLst/>
          </a:prstGeom>
          <a:noFill/>
        </p:spPr>
        <p:txBody>
          <a:bodyPr wrap="square" rtlCol="0">
            <a:spAutoFit/>
          </a:bodyPr>
          <a:lstStyle/>
          <a:p>
            <a:pPr marL="685800" lvl="0" indent="-685800" algn="just">
              <a:buFont typeface="Arial" panose="020B0604020202020204" pitchFamily="34" charset="0"/>
              <a:buChar char="•"/>
            </a:pPr>
            <a:r>
              <a:rPr lang="pt-BR" sz="3600" dirty="0">
                <a:solidFill>
                  <a:prstClr val="black"/>
                </a:solidFill>
              </a:rPr>
              <a:t>Possui qualidade na forma de execução dos serviços. </a:t>
            </a:r>
          </a:p>
          <a:p>
            <a:pPr marL="685800" lvl="0" indent="-685800" algn="just">
              <a:buFont typeface="Arial" panose="020B0604020202020204" pitchFamily="34" charset="0"/>
              <a:buChar char="•"/>
            </a:pPr>
            <a:r>
              <a:rPr lang="pt-BR" sz="3600" dirty="0">
                <a:solidFill>
                  <a:prstClr val="black"/>
                </a:solidFill>
              </a:rPr>
              <a:t>Tudo o que não agrega qualidade e obrigação legal aos serviços das rotinas administrativas é desnecessário e precisa ser eliminado. </a:t>
            </a:r>
          </a:p>
          <a:p>
            <a:pPr marL="685800" lvl="0" indent="-685800" algn="just">
              <a:buFont typeface="Arial" panose="020B0604020202020204" pitchFamily="34" charset="0"/>
              <a:buChar char="•"/>
            </a:pPr>
            <a:r>
              <a:rPr lang="pt-BR" sz="3600" dirty="0">
                <a:solidFill>
                  <a:prstClr val="black"/>
                </a:solidFill>
              </a:rPr>
              <a:t>Reduzir ou eliminar funções e sistemas desnecessários ao processo global do serviço público (desperdício, retrabalho). </a:t>
            </a:r>
          </a:p>
          <a:p>
            <a:pPr lvl="0" algn="just"/>
            <a:r>
              <a:rPr lang="pt-BR" sz="3600" dirty="0">
                <a:solidFill>
                  <a:prstClr val="black"/>
                </a:solidFill>
              </a:rPr>
              <a:t>Exemplo: Funções criadas devido à ineficiência ou incapacidade das funções iniciais. </a:t>
            </a:r>
          </a:p>
        </p:txBody>
      </p:sp>
    </p:spTree>
    <p:extLst>
      <p:ext uri="{BB962C8B-B14F-4D97-AF65-F5344CB8AC3E}">
        <p14:creationId xmlns:p14="http://schemas.microsoft.com/office/powerpoint/2010/main" val="25198147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7627716"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rPr>
              <a:t>Fator resultado: </a:t>
            </a: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784045"/>
            <a:ext cx="9144000" cy="4524315"/>
          </a:xfrm>
          <a:prstGeom prst="rect">
            <a:avLst/>
          </a:prstGeom>
          <a:noFill/>
        </p:spPr>
        <p:txBody>
          <a:bodyPr wrap="square" rtlCol="0">
            <a:spAutoFit/>
          </a:bodyPr>
          <a:lstStyle/>
          <a:p>
            <a:pPr marL="685800" lvl="0" indent="-685800" algn="just">
              <a:buFont typeface="Arial" panose="020B0604020202020204" pitchFamily="34" charset="0"/>
              <a:buChar char="•"/>
            </a:pPr>
            <a:r>
              <a:rPr lang="pt-BR" sz="3600" dirty="0">
                <a:solidFill>
                  <a:prstClr val="black"/>
                </a:solidFill>
              </a:rPr>
              <a:t>A busca do desenvolvimento de sistemas internos que encorajam a melhoria constante, não apenas dos processos e procedimentos, mas também do homem, dentro da administração pública. Resultado buscado pela transparência e honestidade das ações. </a:t>
            </a:r>
          </a:p>
          <a:p>
            <a:pPr lvl="0" algn="just"/>
            <a:r>
              <a:rPr lang="pt-BR" sz="3600" dirty="0">
                <a:solidFill>
                  <a:prstClr val="black"/>
                </a:solidFill>
              </a:rPr>
              <a:t>Exemplo: Cursos de capacitação.</a:t>
            </a:r>
          </a:p>
        </p:txBody>
      </p:sp>
    </p:spTree>
    <p:extLst>
      <p:ext uri="{BB962C8B-B14F-4D97-AF65-F5344CB8AC3E}">
        <p14:creationId xmlns:p14="http://schemas.microsoft.com/office/powerpoint/2010/main" val="219699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7627716"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rPr>
              <a:t>Fator resultado: </a:t>
            </a: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897400"/>
            <a:ext cx="9144000" cy="5632311"/>
          </a:xfrm>
          <a:prstGeom prst="rect">
            <a:avLst/>
          </a:prstGeom>
          <a:noFill/>
        </p:spPr>
        <p:txBody>
          <a:bodyPr wrap="square" rtlCol="0">
            <a:spAutoFit/>
          </a:bodyPr>
          <a:lstStyle/>
          <a:p>
            <a:pPr marL="685800" lvl="0" indent="-685800" algn="just">
              <a:buFont typeface="Arial" panose="020B0604020202020204" pitchFamily="34" charset="0"/>
              <a:buChar char="•"/>
            </a:pPr>
            <a:r>
              <a:rPr lang="pt-BR" sz="3600" dirty="0">
                <a:solidFill>
                  <a:prstClr val="black"/>
                </a:solidFill>
              </a:rPr>
              <a:t>Do resultado da compra entender e responder às necessidades da população em geral dentro de cada área atendida. Isto significa a responsabilidade de atender o contribuinte nos requisitos de qualidade dos serviços públicos, execução eficiente e no prazo determinado.</a:t>
            </a:r>
          </a:p>
          <a:p>
            <a:pPr lvl="0" algn="just"/>
            <a:r>
              <a:rPr lang="pt-BR" sz="3600" dirty="0">
                <a:solidFill>
                  <a:prstClr val="black"/>
                </a:solidFill>
              </a:rPr>
              <a:t>Exemplo: Comprar carteiras escolares que tragam conforto e não prejudicam a saúde dos alunos. </a:t>
            </a:r>
          </a:p>
        </p:txBody>
      </p:sp>
    </p:spTree>
    <p:extLst>
      <p:ext uri="{BB962C8B-B14F-4D97-AF65-F5344CB8AC3E}">
        <p14:creationId xmlns:p14="http://schemas.microsoft.com/office/powerpoint/2010/main" val="4990172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756C6AC-C463-A347-976D-C1D54DEC8CD4}"/>
              </a:ext>
            </a:extLst>
          </p:cNvPr>
          <p:cNvSpPr txBox="1"/>
          <p:nvPr/>
        </p:nvSpPr>
        <p:spPr>
          <a:xfrm>
            <a:off x="734977" y="201336"/>
            <a:ext cx="5955173" cy="1569660"/>
          </a:xfrm>
          <a:prstGeom prst="rect">
            <a:avLst/>
          </a:prstGeom>
          <a:noFill/>
        </p:spPr>
        <p:txBody>
          <a:bodyPr wrap="square" rtlCol="0">
            <a:spAutoFit/>
          </a:bodyPr>
          <a:lstStyle/>
          <a:p>
            <a:pPr lvl="0"/>
            <a:r>
              <a:rPr lang="pt-BR" sz="4800" b="1" dirty="0">
                <a:solidFill>
                  <a:prstClr val="white"/>
                </a:solidFill>
              </a:rPr>
              <a:t>Inovações aplicadas ao novo modelo</a:t>
            </a:r>
            <a:endParaRPr kumimoji="0" lang="pt-BR" sz="4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aixaDeTexto 2">
            <a:extLst>
              <a:ext uri="{FF2B5EF4-FFF2-40B4-BE49-F238E27FC236}">
                <a16:creationId xmlns:a16="http://schemas.microsoft.com/office/drawing/2014/main" id="{657FE47D-497B-174B-B8CE-EFF05AFBB1C1}"/>
              </a:ext>
            </a:extLst>
          </p:cNvPr>
          <p:cNvSpPr txBox="1"/>
          <p:nvPr/>
        </p:nvSpPr>
        <p:spPr>
          <a:xfrm>
            <a:off x="80629" y="2637737"/>
            <a:ext cx="9063372" cy="830997"/>
          </a:xfrm>
          <a:prstGeom prst="rect">
            <a:avLst/>
          </a:prstGeom>
          <a:noFill/>
        </p:spPr>
        <p:txBody>
          <a:bodyPr wrap="square" rtlCol="0">
            <a:spAutoFit/>
          </a:bodyPr>
          <a:lstStyle/>
          <a:p>
            <a:pPr lvl="0" algn="just"/>
            <a:r>
              <a:rPr lang="pt-BR" sz="4800" b="1" dirty="0">
                <a:solidFill>
                  <a:srgbClr val="148123"/>
                </a:solidFill>
              </a:rPr>
              <a:t>Fluxograma de compras </a:t>
            </a:r>
            <a:endParaRPr kumimoji="0" lang="pt-BR" sz="4800" b="1" i="0" u="none" strike="noStrike" kern="1200" cap="none" spc="0" normalizeH="0" baseline="0" noProof="0" dirty="0">
              <a:ln>
                <a:noFill/>
              </a:ln>
              <a:solidFill>
                <a:srgbClr val="148123"/>
              </a:solidFill>
              <a:effectLst/>
              <a:uLnTx/>
              <a:uFillTx/>
              <a:latin typeface="Calibri" panose="020F0502020204030204"/>
              <a:ea typeface="+mn-ea"/>
              <a:cs typeface="+mn-cs"/>
            </a:endParaRPr>
          </a:p>
        </p:txBody>
      </p:sp>
      <p:sp>
        <p:nvSpPr>
          <p:cNvPr id="4" name="CaixaDeTexto 3">
            <a:extLst>
              <a:ext uri="{FF2B5EF4-FFF2-40B4-BE49-F238E27FC236}">
                <a16:creationId xmlns:a16="http://schemas.microsoft.com/office/drawing/2014/main" id="{F04D662D-00A9-2D44-B23A-07669EF1FA1C}"/>
              </a:ext>
            </a:extLst>
          </p:cNvPr>
          <p:cNvSpPr txBox="1"/>
          <p:nvPr/>
        </p:nvSpPr>
        <p:spPr>
          <a:xfrm>
            <a:off x="0" y="3396906"/>
            <a:ext cx="9144000" cy="2862322"/>
          </a:xfrm>
          <a:prstGeom prst="rect">
            <a:avLst/>
          </a:prstGeom>
          <a:noFill/>
        </p:spPr>
        <p:txBody>
          <a:bodyPr wrap="square" rtlCol="0">
            <a:spAutoFit/>
          </a:bodyPr>
          <a:lstStyle/>
          <a:p>
            <a:pPr marL="571500" lvl="0" indent="-571500" algn="just">
              <a:buFont typeface="Arial" panose="020B0604020202020204" pitchFamily="34" charset="0"/>
              <a:buChar char="•"/>
            </a:pPr>
            <a:r>
              <a:rPr lang="pt-BR" sz="3600" dirty="0">
                <a:solidFill>
                  <a:srgbClr val="0048D6"/>
                </a:solidFill>
              </a:rPr>
              <a:t>Fluxograma de compras inter-relacionando as unidades movimentadoras com a central de compras.</a:t>
            </a:r>
          </a:p>
          <a:p>
            <a:pPr marL="571500" lvl="0" indent="-571500" algn="just">
              <a:buFont typeface="Arial" panose="020B0604020202020204" pitchFamily="34" charset="0"/>
              <a:buChar char="•"/>
            </a:pPr>
            <a:r>
              <a:rPr lang="pt-BR" sz="3600" dirty="0">
                <a:solidFill>
                  <a:srgbClr val="0048D6"/>
                </a:solidFill>
              </a:rPr>
              <a:t>Rastreabilizar uma compra.</a:t>
            </a:r>
          </a:p>
          <a:p>
            <a:pPr marL="571500" lvl="0" indent="-571500" algn="just">
              <a:buFont typeface="Arial" panose="020B0604020202020204" pitchFamily="34" charset="0"/>
              <a:buChar char="•"/>
            </a:pPr>
            <a:r>
              <a:rPr lang="pt-BR" sz="3600" dirty="0">
                <a:solidFill>
                  <a:srgbClr val="0048D6"/>
                </a:solidFill>
              </a:rPr>
              <a:t>Autorizações eletrônicas.</a:t>
            </a:r>
          </a:p>
        </p:txBody>
      </p:sp>
    </p:spTree>
    <p:extLst>
      <p:ext uri="{BB962C8B-B14F-4D97-AF65-F5344CB8AC3E}">
        <p14:creationId xmlns:p14="http://schemas.microsoft.com/office/powerpoint/2010/main" val="25782211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756C6AC-C463-A347-976D-C1D54DEC8CD4}"/>
              </a:ext>
            </a:extLst>
          </p:cNvPr>
          <p:cNvSpPr txBox="1"/>
          <p:nvPr/>
        </p:nvSpPr>
        <p:spPr>
          <a:xfrm>
            <a:off x="587230" y="248481"/>
            <a:ext cx="5813570" cy="1569660"/>
          </a:xfrm>
          <a:prstGeom prst="rect">
            <a:avLst/>
          </a:prstGeom>
          <a:noFill/>
        </p:spPr>
        <p:txBody>
          <a:bodyPr wrap="square" rtlCol="0">
            <a:spAutoFit/>
          </a:bodyPr>
          <a:lstStyle/>
          <a:p>
            <a:pPr lvl="0"/>
            <a:r>
              <a:rPr lang="pt-BR" sz="4800" b="1" dirty="0">
                <a:solidFill>
                  <a:prstClr val="white"/>
                </a:solidFill>
              </a:rPr>
              <a:t>Padronização no trabalho</a:t>
            </a:r>
            <a:endParaRPr kumimoji="0" lang="pt-BR" sz="4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aixaDeTexto 2">
            <a:extLst>
              <a:ext uri="{FF2B5EF4-FFF2-40B4-BE49-F238E27FC236}">
                <a16:creationId xmlns:a16="http://schemas.microsoft.com/office/drawing/2014/main" id="{657FE47D-497B-174B-B8CE-EFF05AFBB1C1}"/>
              </a:ext>
            </a:extLst>
          </p:cNvPr>
          <p:cNvSpPr txBox="1"/>
          <p:nvPr/>
        </p:nvSpPr>
        <p:spPr>
          <a:xfrm>
            <a:off x="80629" y="2637737"/>
            <a:ext cx="9063372"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srgbClr val="148123"/>
                </a:solidFill>
                <a:effectLst/>
                <a:uLnTx/>
                <a:uFillTx/>
                <a:latin typeface="Calibri" panose="020F0502020204030204"/>
                <a:ea typeface="+mn-ea"/>
                <a:cs typeface="+mn-cs"/>
              </a:rPr>
              <a:t>Modernização dos processos.</a:t>
            </a:r>
          </a:p>
        </p:txBody>
      </p:sp>
      <p:sp>
        <p:nvSpPr>
          <p:cNvPr id="4" name="CaixaDeTexto 3">
            <a:extLst>
              <a:ext uri="{FF2B5EF4-FFF2-40B4-BE49-F238E27FC236}">
                <a16:creationId xmlns:a16="http://schemas.microsoft.com/office/drawing/2014/main" id="{F04D662D-00A9-2D44-B23A-07669EF1FA1C}"/>
              </a:ext>
            </a:extLst>
          </p:cNvPr>
          <p:cNvSpPr txBox="1"/>
          <p:nvPr/>
        </p:nvSpPr>
        <p:spPr>
          <a:xfrm>
            <a:off x="0" y="3396906"/>
            <a:ext cx="9144000" cy="3416320"/>
          </a:xfrm>
          <a:prstGeom prst="rect">
            <a:avLst/>
          </a:prstGeom>
          <a:noFill/>
        </p:spPr>
        <p:txBody>
          <a:bodyPr wrap="square" rtlCol="0">
            <a:spAutoFit/>
          </a:bodyPr>
          <a:lstStyle/>
          <a:p>
            <a:pPr marL="571500" lvl="0" indent="-571500" algn="just">
              <a:buFont typeface="Arial" panose="020B0604020202020204" pitchFamily="34" charset="0"/>
              <a:buChar char="•"/>
            </a:pPr>
            <a:r>
              <a:rPr lang="pt-BR" sz="3600" dirty="0">
                <a:solidFill>
                  <a:srgbClr val="0048D6"/>
                </a:solidFill>
              </a:rPr>
              <a:t>Temos hoje nas empresas um cenário de modernizações constantes de processos internos que desenvolvem os serviços de forma uniforme.</a:t>
            </a:r>
          </a:p>
          <a:p>
            <a:pPr marL="571500" lvl="0" indent="-571500" algn="just">
              <a:buFont typeface="Arial" panose="020B0604020202020204" pitchFamily="34" charset="0"/>
              <a:buChar char="•"/>
            </a:pPr>
            <a:r>
              <a:rPr lang="pt-BR" sz="3600" dirty="0">
                <a:solidFill>
                  <a:srgbClr val="0048D6"/>
                </a:solidFill>
              </a:rPr>
              <a:t>Precisamos de eficiência aos procedimentos internos de forma transparente e clara. </a:t>
            </a:r>
            <a:endParaRPr kumimoji="0" lang="pt-BR" sz="3600" b="0" i="0" u="none" strike="noStrike" kern="1200" cap="none" spc="0" normalizeH="0" baseline="0" noProof="0" dirty="0">
              <a:ln>
                <a:noFill/>
              </a:ln>
              <a:solidFill>
                <a:srgbClr val="0048D6"/>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51225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7627716" cy="830997"/>
          </a:xfrm>
          <a:prstGeom prst="rect">
            <a:avLst/>
          </a:prstGeom>
          <a:noFill/>
        </p:spPr>
        <p:txBody>
          <a:bodyPr wrap="square" rtlCol="0">
            <a:spAutoFit/>
          </a:bodyPr>
          <a:lstStyle/>
          <a:p>
            <a:pPr lvl="0"/>
            <a:r>
              <a:rPr lang="pt-BR" sz="4800" b="1" dirty="0">
                <a:solidFill>
                  <a:prstClr val="black"/>
                </a:solidFill>
              </a:rPr>
              <a:t>Modernização dos processos</a:t>
            </a: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889843"/>
            <a:ext cx="9144000" cy="5632311"/>
          </a:xfrm>
          <a:prstGeom prst="rect">
            <a:avLst/>
          </a:prstGeom>
          <a:noFill/>
        </p:spPr>
        <p:txBody>
          <a:bodyPr wrap="square" rtlCol="0">
            <a:spAutoFit/>
          </a:bodyPr>
          <a:lstStyle/>
          <a:p>
            <a:pPr marL="571500" lvl="0" indent="-571500" algn="just">
              <a:buFont typeface="Arial" panose="020B0604020202020204" pitchFamily="34" charset="0"/>
              <a:buChar char="•"/>
            </a:pPr>
            <a:r>
              <a:rPr lang="pt-BR" sz="3600" dirty="0">
                <a:solidFill>
                  <a:prstClr val="black"/>
                </a:solidFill>
              </a:rPr>
              <a:t>Os procedimentos hoje existentes na grande maioria são arcaicos.</a:t>
            </a:r>
          </a:p>
          <a:p>
            <a:pPr marL="571500" lvl="0" indent="-571500" algn="just">
              <a:buFont typeface="Arial" panose="020B0604020202020204" pitchFamily="34" charset="0"/>
              <a:buChar char="•"/>
            </a:pPr>
            <a:r>
              <a:rPr lang="pt-BR" sz="3600" dirty="0">
                <a:solidFill>
                  <a:prstClr val="black"/>
                </a:solidFill>
              </a:rPr>
              <a:t>Não havendo os procedimentos internos identificados não sabemos qual é o melhor procedimento nas tarefas.</a:t>
            </a:r>
          </a:p>
          <a:p>
            <a:pPr marL="571500" lvl="0" indent="-571500" algn="just">
              <a:buFont typeface="Arial" panose="020B0604020202020204" pitchFamily="34" charset="0"/>
              <a:buChar char="•"/>
            </a:pPr>
            <a:r>
              <a:rPr lang="pt-BR" sz="3600" dirty="0">
                <a:solidFill>
                  <a:prstClr val="black"/>
                </a:solidFill>
              </a:rPr>
              <a:t>Impactos de falhas por não possuir um modelo uniforme de execução das tarefas.</a:t>
            </a:r>
          </a:p>
          <a:p>
            <a:pPr marL="571500" lvl="0" indent="-571500" algn="just">
              <a:buFont typeface="Arial" panose="020B0604020202020204" pitchFamily="34" charset="0"/>
              <a:buChar char="•"/>
            </a:pPr>
            <a:r>
              <a:rPr lang="pt-BR" sz="3600" dirty="0">
                <a:solidFill>
                  <a:prstClr val="black"/>
                </a:solidFill>
              </a:rPr>
              <a:t>Então, propomos um modelo em que em toda a rotina de compras se saiba exatamente o que fazer. </a:t>
            </a:r>
          </a:p>
        </p:txBody>
      </p:sp>
    </p:spTree>
    <p:extLst>
      <p:ext uri="{BB962C8B-B14F-4D97-AF65-F5344CB8AC3E}">
        <p14:creationId xmlns:p14="http://schemas.microsoft.com/office/powerpoint/2010/main" val="33012747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7627716" cy="1569660"/>
          </a:xfrm>
          <a:prstGeom prst="rect">
            <a:avLst/>
          </a:prstGeom>
          <a:noFill/>
        </p:spPr>
        <p:txBody>
          <a:bodyPr wrap="square" rtlCol="0">
            <a:spAutoFit/>
          </a:bodyPr>
          <a:lstStyle/>
          <a:p>
            <a:pPr lvl="0"/>
            <a:r>
              <a:rPr lang="pt-BR" sz="4800" b="1" dirty="0">
                <a:solidFill>
                  <a:prstClr val="black"/>
                </a:solidFill>
              </a:rPr>
              <a:t>Quem trabalha com a rotina de compras:</a:t>
            </a:r>
            <a:endPar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1724090"/>
            <a:ext cx="9144000" cy="2862322"/>
          </a:xfrm>
          <a:prstGeom prst="rect">
            <a:avLst/>
          </a:prstGeom>
          <a:noFill/>
        </p:spPr>
        <p:txBody>
          <a:bodyPr wrap="square" rtlCol="0">
            <a:spAutoFit/>
          </a:bodyPr>
          <a:lstStyle/>
          <a:p>
            <a:pPr marL="571500" lvl="0" indent="-571500" algn="just">
              <a:buFont typeface="Arial" panose="020B0604020202020204" pitchFamily="34" charset="0"/>
              <a:buChar char="•"/>
              <a:defRPr/>
            </a:pPr>
            <a:r>
              <a:rPr lang="pt-BR" sz="3600" dirty="0">
                <a:solidFill>
                  <a:prstClr val="black"/>
                </a:solidFill>
              </a:rPr>
              <a:t>Na realidade, ocorre o envolvimento praticamente de toda a administração, pois a divisão de tarefas e delegação de responsabilidades é ponto imprescindível para a funcionalidade do processo.</a:t>
            </a:r>
            <a:endParaRPr kumimoji="0" lang="pt-BR"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49483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7627716" cy="830997"/>
          </a:xfrm>
          <a:prstGeom prst="rect">
            <a:avLst/>
          </a:prstGeom>
          <a:noFill/>
        </p:spPr>
        <p:txBody>
          <a:bodyPr wrap="square" rtlCol="0">
            <a:spAutoFit/>
          </a:bodyPr>
          <a:lstStyle/>
          <a:p>
            <a:pPr lvl="0"/>
            <a:r>
              <a:rPr lang="pt-BR" sz="4800" b="1" dirty="0">
                <a:solidFill>
                  <a:prstClr val="black"/>
                </a:solidFill>
              </a:rPr>
              <a:t>Como trabalhar:</a:t>
            </a:r>
            <a:endPar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1437843"/>
            <a:ext cx="9144000" cy="3970318"/>
          </a:xfrm>
          <a:prstGeom prst="rect">
            <a:avLst/>
          </a:prstGeom>
          <a:noFill/>
        </p:spPr>
        <p:txBody>
          <a:bodyPr wrap="square" rtlCol="0">
            <a:spAutoFit/>
          </a:bodyPr>
          <a:lstStyle/>
          <a:p>
            <a:pPr marL="571500" lvl="0" indent="-571500" algn="just">
              <a:buFont typeface="Arial" panose="020B0604020202020204" pitchFamily="34" charset="0"/>
              <a:buChar char="•"/>
              <a:defRPr/>
            </a:pPr>
            <a:r>
              <a:rPr lang="pt-BR" sz="3600" dirty="0">
                <a:solidFill>
                  <a:prstClr val="black"/>
                </a:solidFill>
              </a:rPr>
              <a:t>A utilização das rotinas é, sem nenhuma dúvida, o caminho mais fácil para se trabalhar com visão lógica e conhecida pelos que atuam na função, sendo dessa forma a melhor possibilidade de se ter organização funcional para o desenvolvimento do trabalho.</a:t>
            </a:r>
            <a:endParaRPr kumimoji="0" lang="pt-BR"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98352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7627716" cy="830997"/>
          </a:xfrm>
          <a:prstGeom prst="rect">
            <a:avLst/>
          </a:prstGeom>
          <a:noFill/>
        </p:spPr>
        <p:txBody>
          <a:bodyPr wrap="square" rtlCol="0">
            <a:spAutoFit/>
          </a:bodyPr>
          <a:lstStyle/>
          <a:p>
            <a:pPr lvl="0"/>
            <a:r>
              <a:rPr lang="pt-BR" sz="4800" b="1" dirty="0">
                <a:solidFill>
                  <a:prstClr val="black"/>
                </a:solidFill>
              </a:rPr>
              <a:t>Definições de rotinas:</a:t>
            </a:r>
            <a:endPar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663789"/>
            <a:ext cx="9144000" cy="6186309"/>
          </a:xfrm>
          <a:prstGeom prst="rect">
            <a:avLst/>
          </a:prstGeom>
          <a:noFill/>
        </p:spPr>
        <p:txBody>
          <a:bodyPr wrap="square" rtlCol="0">
            <a:spAutoFit/>
          </a:bodyPr>
          <a:lstStyle/>
          <a:p>
            <a:pPr marL="571500" lvl="0" indent="-571500" algn="just">
              <a:buFont typeface="Arial" panose="020B0604020202020204" pitchFamily="34" charset="0"/>
              <a:buChar char="•"/>
              <a:defRPr/>
            </a:pPr>
            <a:r>
              <a:rPr lang="pt-BR" sz="3600" dirty="0">
                <a:solidFill>
                  <a:prstClr val="black"/>
                </a:solidFill>
              </a:rPr>
              <a:t>Caminho já trilhado e sabido.</a:t>
            </a:r>
          </a:p>
          <a:p>
            <a:pPr marL="571500" lvl="0" indent="-571500" algn="just">
              <a:buFont typeface="Arial" panose="020B0604020202020204" pitchFamily="34" charset="0"/>
              <a:buChar char="•"/>
              <a:defRPr/>
            </a:pPr>
            <a:r>
              <a:rPr lang="pt-BR" sz="3600" dirty="0">
                <a:solidFill>
                  <a:prstClr val="black"/>
                </a:solidFill>
              </a:rPr>
              <a:t>Hábito de fazer as mesmas coisas ou sempre da mesma maneira.</a:t>
            </a:r>
          </a:p>
          <a:p>
            <a:pPr marL="571500" lvl="0" indent="-571500" algn="just">
              <a:buFont typeface="Arial" panose="020B0604020202020204" pitchFamily="34" charset="0"/>
              <a:buChar char="•"/>
              <a:defRPr/>
            </a:pPr>
            <a:r>
              <a:rPr lang="pt-BR" sz="3600" dirty="0">
                <a:solidFill>
                  <a:prstClr val="black"/>
                </a:solidFill>
              </a:rPr>
              <a:t>Normas estabelecidas e fixadas por escrito, existente em empresas e no funcionalismo público, que regulam as relações departamentais e hierárquicas.</a:t>
            </a:r>
          </a:p>
          <a:p>
            <a:pPr marL="571500" lvl="0" indent="-571500" algn="just">
              <a:buFont typeface="Arial" panose="020B0604020202020204" pitchFamily="34" charset="0"/>
              <a:buChar char="•"/>
              <a:defRPr/>
            </a:pPr>
            <a:r>
              <a:rPr lang="pt-BR" sz="3600" dirty="0">
                <a:solidFill>
                  <a:prstClr val="black"/>
                </a:solidFill>
              </a:rPr>
              <a:t>Conjunto de normas.</a:t>
            </a:r>
          </a:p>
          <a:p>
            <a:pPr marL="571500" lvl="0" indent="-571500" algn="just">
              <a:buFont typeface="Arial" panose="020B0604020202020204" pitchFamily="34" charset="0"/>
              <a:buChar char="•"/>
              <a:defRPr/>
            </a:pPr>
            <a:r>
              <a:rPr lang="pt-BR" sz="3600" dirty="0">
                <a:solidFill>
                  <a:prstClr val="black"/>
                </a:solidFill>
              </a:rPr>
              <a:t>Documentos nos quais normas estão fixadas.</a:t>
            </a:r>
          </a:p>
          <a:p>
            <a:pPr marL="571500" lvl="0" indent="-571500" algn="just">
              <a:buFont typeface="Arial" panose="020B0604020202020204" pitchFamily="34" charset="0"/>
              <a:buChar char="•"/>
              <a:defRPr/>
            </a:pPr>
            <a:r>
              <a:rPr lang="pt-BR" sz="3600" dirty="0">
                <a:solidFill>
                  <a:prstClr val="black"/>
                </a:solidFill>
              </a:rPr>
              <a:t>Conjunto de operações ordenadas que fazem parte de um programa </a:t>
            </a:r>
          </a:p>
        </p:txBody>
      </p:sp>
    </p:spTree>
    <p:extLst>
      <p:ext uri="{BB962C8B-B14F-4D97-AF65-F5344CB8AC3E}">
        <p14:creationId xmlns:p14="http://schemas.microsoft.com/office/powerpoint/2010/main" val="19113780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756C6AC-C463-A347-976D-C1D54DEC8CD4}"/>
              </a:ext>
            </a:extLst>
          </p:cNvPr>
          <p:cNvSpPr txBox="1"/>
          <p:nvPr/>
        </p:nvSpPr>
        <p:spPr>
          <a:xfrm>
            <a:off x="362742" y="290426"/>
            <a:ext cx="5955173" cy="1569660"/>
          </a:xfrm>
          <a:prstGeom prst="rect">
            <a:avLst/>
          </a:prstGeom>
          <a:noFill/>
        </p:spPr>
        <p:txBody>
          <a:bodyPr wrap="square" rtlCol="0">
            <a:spAutoFit/>
          </a:bodyPr>
          <a:lstStyle/>
          <a:p>
            <a:pPr lvl="0"/>
            <a:r>
              <a:rPr lang="pt-BR" sz="4800" b="1" dirty="0">
                <a:solidFill>
                  <a:prstClr val="white"/>
                </a:solidFill>
              </a:rPr>
              <a:t>Etapas do processo de compras</a:t>
            </a:r>
            <a:endParaRPr kumimoji="0" lang="pt-BR" sz="4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aixaDeTexto 2">
            <a:extLst>
              <a:ext uri="{FF2B5EF4-FFF2-40B4-BE49-F238E27FC236}">
                <a16:creationId xmlns:a16="http://schemas.microsoft.com/office/drawing/2014/main" id="{657FE47D-497B-174B-B8CE-EFF05AFBB1C1}"/>
              </a:ext>
            </a:extLst>
          </p:cNvPr>
          <p:cNvSpPr txBox="1"/>
          <p:nvPr/>
        </p:nvSpPr>
        <p:spPr>
          <a:xfrm>
            <a:off x="166255" y="3474677"/>
            <a:ext cx="8766148"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srgbClr val="148123"/>
                </a:solidFill>
                <a:effectLst/>
                <a:uLnTx/>
                <a:uFillTx/>
                <a:latin typeface="Calibri" panose="020F0502020204030204"/>
                <a:ea typeface="+mn-ea"/>
                <a:cs typeface="+mn-cs"/>
              </a:rPr>
              <a:t>Definição clara e simples pelo que passa um processo de compras</a:t>
            </a:r>
          </a:p>
        </p:txBody>
      </p:sp>
    </p:spTree>
    <p:extLst>
      <p:ext uri="{BB962C8B-B14F-4D97-AF65-F5344CB8AC3E}">
        <p14:creationId xmlns:p14="http://schemas.microsoft.com/office/powerpoint/2010/main" val="5881503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7627716" cy="1569660"/>
          </a:xfrm>
          <a:prstGeom prst="rect">
            <a:avLst/>
          </a:prstGeom>
          <a:noFill/>
        </p:spPr>
        <p:txBody>
          <a:bodyPr wrap="square" rtlCol="0">
            <a:spAutoFit/>
          </a:bodyPr>
          <a:lstStyle/>
          <a:p>
            <a:pPr lvl="0"/>
            <a:r>
              <a:rPr lang="pt-BR" sz="4800" b="1" dirty="0">
                <a:solidFill>
                  <a:prstClr val="black"/>
                </a:solidFill>
              </a:rPr>
              <a:t>1º Etapa: Requisição de compras</a:t>
            </a:r>
            <a:endPar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2098967"/>
            <a:ext cx="9144000" cy="2308324"/>
          </a:xfrm>
          <a:prstGeom prst="rect">
            <a:avLst/>
          </a:prstGeom>
          <a:noFill/>
        </p:spPr>
        <p:txBody>
          <a:bodyPr wrap="square" rtlCol="0">
            <a:spAutoFit/>
          </a:bodyPr>
          <a:lstStyle/>
          <a:p>
            <a:pPr marL="571500" lvl="0" indent="-571500" algn="just">
              <a:buFont typeface="Arial" panose="020B0604020202020204" pitchFamily="34" charset="0"/>
              <a:buChar char="•"/>
            </a:pPr>
            <a:r>
              <a:rPr lang="pt-BR" sz="3600" dirty="0">
                <a:solidFill>
                  <a:prstClr val="black"/>
                </a:solidFill>
              </a:rPr>
              <a:t>Com a demanda constatada pela unidade movimentadora, e não possuindo o produto em estoque, irá emitir requisição de compras a central de compras.</a:t>
            </a:r>
            <a:endParaRPr kumimoji="0" lang="pt-BR"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52375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131279"/>
            <a:ext cx="7627716" cy="830997"/>
          </a:xfrm>
          <a:prstGeom prst="rect">
            <a:avLst/>
          </a:prstGeom>
          <a:noFill/>
        </p:spPr>
        <p:txBody>
          <a:bodyPr wrap="square" rtlCol="0">
            <a:spAutoFit/>
          </a:bodyPr>
          <a:lstStyle/>
          <a:p>
            <a:pPr lvl="0"/>
            <a:r>
              <a:rPr lang="pt-BR" sz="4800" b="1" dirty="0">
                <a:solidFill>
                  <a:prstClr val="black"/>
                </a:solidFill>
              </a:rPr>
              <a:t>2º Etapa: Compra</a:t>
            </a:r>
            <a:endPar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2098967"/>
            <a:ext cx="9144000" cy="3416320"/>
          </a:xfrm>
          <a:prstGeom prst="rect">
            <a:avLst/>
          </a:prstGeom>
          <a:noFill/>
        </p:spPr>
        <p:txBody>
          <a:bodyPr wrap="square" rtlCol="0">
            <a:spAutoFit/>
          </a:bodyPr>
          <a:lstStyle/>
          <a:p>
            <a:pPr marL="571500" lvl="0" indent="-571500" algn="just">
              <a:buFont typeface="Arial" panose="020B0604020202020204" pitchFamily="34" charset="0"/>
              <a:buChar char="•"/>
            </a:pPr>
            <a:r>
              <a:rPr lang="pt-BR" sz="3600" dirty="0">
                <a:solidFill>
                  <a:prstClr val="black"/>
                </a:solidFill>
              </a:rPr>
              <a:t>A central de compras através da requisição formal feita pela unidade movimentadora, irá realizar a compra, conforme lei de licitações 8.666/93, lei do pregão 10.520/02 ou Regime Diferenciado de Contratações (RDC – Lei 12.462/11).</a:t>
            </a:r>
            <a:endParaRPr kumimoji="0" lang="pt-BR"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63406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7627716" cy="830997"/>
          </a:xfrm>
          <a:prstGeom prst="rect">
            <a:avLst/>
          </a:prstGeom>
          <a:noFill/>
        </p:spPr>
        <p:txBody>
          <a:bodyPr wrap="square" rtlCol="0">
            <a:spAutoFit/>
          </a:bodyPr>
          <a:lstStyle/>
          <a:p>
            <a:pPr lvl="0"/>
            <a:r>
              <a:rPr lang="pt-BR" sz="4800" b="1" dirty="0">
                <a:solidFill>
                  <a:prstClr val="black"/>
                </a:solidFill>
              </a:rPr>
              <a:t>3º Etapa: Liquidação</a:t>
            </a:r>
            <a:endPar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2098967"/>
            <a:ext cx="9144000" cy="1754326"/>
          </a:xfrm>
          <a:prstGeom prst="rect">
            <a:avLst/>
          </a:prstGeom>
          <a:noFill/>
        </p:spPr>
        <p:txBody>
          <a:bodyPr wrap="square" rtlCol="0">
            <a:spAutoFit/>
          </a:bodyPr>
          <a:lstStyle/>
          <a:p>
            <a:pPr marL="571500" lvl="0" indent="-571500" algn="just">
              <a:buFont typeface="Arial" panose="020B0604020202020204" pitchFamily="34" charset="0"/>
              <a:buChar char="•"/>
            </a:pPr>
            <a:r>
              <a:rPr lang="pt-BR" sz="3600" dirty="0">
                <a:solidFill>
                  <a:prstClr val="black"/>
                </a:solidFill>
              </a:rPr>
              <a:t>Após a compra concluída, a unidade movimentadora irá retirar a compra no fornecedor.</a:t>
            </a:r>
            <a:endParaRPr kumimoji="0" lang="pt-BR"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36763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7627716" cy="1569660"/>
          </a:xfrm>
          <a:prstGeom prst="rect">
            <a:avLst/>
          </a:prstGeom>
          <a:noFill/>
        </p:spPr>
        <p:txBody>
          <a:bodyPr wrap="square" rtlCol="0">
            <a:spAutoFit/>
          </a:bodyPr>
          <a:lstStyle/>
          <a:p>
            <a:pPr lvl="0"/>
            <a:r>
              <a:rPr lang="pt-BR" sz="4800" b="1" dirty="0">
                <a:solidFill>
                  <a:prstClr val="black"/>
                </a:solidFill>
              </a:rPr>
              <a:t>4º Etapa: Distribuição as unidades fins</a:t>
            </a:r>
            <a:endPar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1569660"/>
            <a:ext cx="9144000" cy="5078313"/>
          </a:xfrm>
          <a:prstGeom prst="rect">
            <a:avLst/>
          </a:prstGeom>
          <a:noFill/>
        </p:spPr>
        <p:txBody>
          <a:bodyPr wrap="square" rtlCol="0">
            <a:spAutoFit/>
          </a:bodyPr>
          <a:lstStyle/>
          <a:p>
            <a:pPr marL="571500" lvl="0" indent="-571500" algn="just">
              <a:buFont typeface="Arial" panose="020B0604020202020204" pitchFamily="34" charset="0"/>
              <a:buChar char="•"/>
            </a:pPr>
            <a:r>
              <a:rPr lang="pt-BR" sz="3600" dirty="0">
                <a:solidFill>
                  <a:prstClr val="black"/>
                </a:solidFill>
              </a:rPr>
              <a:t>Sobre a demanda da 1º etapa, a unidade movimentadora fará a entrega formal a estrutura organizacional atendendo as necessitadas de produtos e serviços.</a:t>
            </a:r>
          </a:p>
          <a:p>
            <a:pPr marL="1200150" lvl="1" indent="-742950" algn="just">
              <a:buFont typeface="+mj-lt"/>
              <a:buAutoNum type="alphaLcParenR"/>
            </a:pPr>
            <a:r>
              <a:rPr lang="pt-BR" sz="3600" dirty="0">
                <a:solidFill>
                  <a:prstClr val="black"/>
                </a:solidFill>
              </a:rPr>
              <a:t>Ao entregar os produtos pelas unidades movimentadoras, a rotina de compras automaticamente é interpretada como saída no almoxarifado (prateleira), mesmo que seja um só.</a:t>
            </a:r>
          </a:p>
        </p:txBody>
      </p:sp>
    </p:spTree>
    <p:extLst>
      <p:ext uri="{BB962C8B-B14F-4D97-AF65-F5344CB8AC3E}">
        <p14:creationId xmlns:p14="http://schemas.microsoft.com/office/powerpoint/2010/main" val="427238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7627716" cy="830997"/>
          </a:xfrm>
          <a:prstGeom prst="rect">
            <a:avLst/>
          </a:prstGeom>
          <a:noFill/>
        </p:spPr>
        <p:txBody>
          <a:bodyPr wrap="square" rtlCol="0">
            <a:spAutoFit/>
          </a:bodyPr>
          <a:lstStyle/>
          <a:p>
            <a:pPr lvl="0"/>
            <a:r>
              <a:rPr lang="pt-BR" sz="4800" b="1" dirty="0">
                <a:solidFill>
                  <a:prstClr val="black"/>
                </a:solidFill>
              </a:rPr>
              <a:t>Segregação das funções:</a:t>
            </a:r>
            <a:endPar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1260137"/>
            <a:ext cx="9144000" cy="3416320"/>
          </a:xfrm>
          <a:prstGeom prst="rect">
            <a:avLst/>
          </a:prstGeom>
          <a:noFill/>
        </p:spPr>
        <p:txBody>
          <a:bodyPr wrap="square" rtlCol="0">
            <a:spAutoFit/>
          </a:bodyPr>
          <a:lstStyle/>
          <a:p>
            <a:pPr lvl="0" algn="just"/>
            <a:r>
              <a:rPr lang="pt-BR" sz="3600" dirty="0">
                <a:solidFill>
                  <a:prstClr val="black"/>
                </a:solidFill>
              </a:rPr>
              <a:t>1.	Servidor que requisita não compra;</a:t>
            </a:r>
          </a:p>
          <a:p>
            <a:pPr lvl="0" algn="just"/>
            <a:r>
              <a:rPr lang="pt-BR" sz="3600" dirty="0">
                <a:solidFill>
                  <a:prstClr val="black"/>
                </a:solidFill>
              </a:rPr>
              <a:t>2.	Servidor que compra não empenha;</a:t>
            </a:r>
          </a:p>
          <a:p>
            <a:pPr lvl="0" algn="just"/>
            <a:r>
              <a:rPr lang="pt-BR" sz="3600" dirty="0">
                <a:solidFill>
                  <a:prstClr val="black"/>
                </a:solidFill>
              </a:rPr>
              <a:t>3.	Servidor que empenha não contabiliza;</a:t>
            </a:r>
          </a:p>
          <a:p>
            <a:pPr lvl="0" algn="just"/>
            <a:r>
              <a:rPr lang="pt-BR" sz="3600" dirty="0">
                <a:solidFill>
                  <a:prstClr val="black"/>
                </a:solidFill>
              </a:rPr>
              <a:t>4.	Servidor que contabiliza não paga;</a:t>
            </a:r>
          </a:p>
          <a:p>
            <a:pPr lvl="0" algn="just"/>
            <a:r>
              <a:rPr lang="pt-BR" sz="3600" dirty="0">
                <a:solidFill>
                  <a:prstClr val="black"/>
                </a:solidFill>
              </a:rPr>
              <a:t>5.	Servidor que retira a compra é o mesmo do item 1.</a:t>
            </a:r>
          </a:p>
        </p:txBody>
      </p:sp>
    </p:spTree>
    <p:extLst>
      <p:ext uri="{BB962C8B-B14F-4D97-AF65-F5344CB8AC3E}">
        <p14:creationId xmlns:p14="http://schemas.microsoft.com/office/powerpoint/2010/main" val="22312063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756C6AC-C463-A347-976D-C1D54DEC8CD4}"/>
              </a:ext>
            </a:extLst>
          </p:cNvPr>
          <p:cNvSpPr txBox="1"/>
          <p:nvPr/>
        </p:nvSpPr>
        <p:spPr>
          <a:xfrm>
            <a:off x="75501" y="167780"/>
            <a:ext cx="6631389" cy="1569660"/>
          </a:xfrm>
          <a:prstGeom prst="rect">
            <a:avLst/>
          </a:prstGeom>
          <a:noFill/>
        </p:spPr>
        <p:txBody>
          <a:bodyPr wrap="square" rtlCol="0">
            <a:spAutoFit/>
          </a:bodyPr>
          <a:lstStyle/>
          <a:p>
            <a:pPr lvl="0"/>
            <a:r>
              <a:rPr lang="pt-BR" sz="4800" b="1" dirty="0">
                <a:solidFill>
                  <a:prstClr val="white"/>
                </a:solidFill>
              </a:rPr>
              <a:t>Estrutura organizacional / centro de custos</a:t>
            </a:r>
            <a:endParaRPr kumimoji="0" lang="pt-BR" sz="4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aixaDeTexto 2">
            <a:extLst>
              <a:ext uri="{FF2B5EF4-FFF2-40B4-BE49-F238E27FC236}">
                <a16:creationId xmlns:a16="http://schemas.microsoft.com/office/drawing/2014/main" id="{657FE47D-497B-174B-B8CE-EFF05AFBB1C1}"/>
              </a:ext>
            </a:extLst>
          </p:cNvPr>
          <p:cNvSpPr txBox="1"/>
          <p:nvPr/>
        </p:nvSpPr>
        <p:spPr>
          <a:xfrm>
            <a:off x="0" y="2565909"/>
            <a:ext cx="9244739"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4800" b="1" dirty="0">
                <a:solidFill>
                  <a:srgbClr val="148123"/>
                </a:solidFill>
                <a:latin typeface="Calibri" panose="020F0502020204030204"/>
              </a:rPr>
              <a:t>Onde o</a:t>
            </a:r>
            <a:r>
              <a:rPr kumimoji="0" lang="pt-BR" sz="4800" b="1" i="0" u="none" strike="noStrike" kern="1200" cap="none" spc="0" normalizeH="0" baseline="0" noProof="0" dirty="0">
                <a:ln>
                  <a:noFill/>
                </a:ln>
                <a:solidFill>
                  <a:srgbClr val="148123"/>
                </a:solidFill>
                <a:effectLst/>
                <a:uLnTx/>
                <a:uFillTx/>
                <a:latin typeface="Calibri" panose="020F0502020204030204"/>
                <a:ea typeface="+mn-ea"/>
                <a:cs typeface="+mn-cs"/>
              </a:rPr>
              <a:t>corre demandas de compras</a:t>
            </a:r>
          </a:p>
        </p:txBody>
      </p:sp>
      <p:sp>
        <p:nvSpPr>
          <p:cNvPr id="4" name="CaixaDeTexto 3">
            <a:extLst>
              <a:ext uri="{FF2B5EF4-FFF2-40B4-BE49-F238E27FC236}">
                <a16:creationId xmlns:a16="http://schemas.microsoft.com/office/drawing/2014/main" id="{F04D662D-00A9-2D44-B23A-07669EF1FA1C}"/>
              </a:ext>
            </a:extLst>
          </p:cNvPr>
          <p:cNvSpPr txBox="1"/>
          <p:nvPr/>
        </p:nvSpPr>
        <p:spPr>
          <a:xfrm>
            <a:off x="0" y="3396906"/>
            <a:ext cx="9144000" cy="3416320"/>
          </a:xfrm>
          <a:prstGeom prst="rect">
            <a:avLst/>
          </a:prstGeom>
          <a:noFill/>
        </p:spPr>
        <p:txBody>
          <a:bodyPr wrap="square" rtlCol="0">
            <a:spAutoFit/>
          </a:bodyPr>
          <a:lstStyle/>
          <a:p>
            <a:pPr marL="571500" lvl="0" indent="-571500" algn="just">
              <a:buFont typeface="Arial" panose="020B0604020202020204" pitchFamily="34" charset="0"/>
              <a:buChar char="•"/>
            </a:pPr>
            <a:r>
              <a:rPr lang="pt-BR" sz="3600" dirty="0">
                <a:solidFill>
                  <a:srgbClr val="0048D6"/>
                </a:solidFill>
              </a:rPr>
              <a:t>Unidades fins onde serão destinados os produtos ou serviços após ocorrer todo o processo de compra.</a:t>
            </a:r>
          </a:p>
          <a:p>
            <a:pPr marL="571500" lvl="0" indent="-571500" algn="just">
              <a:buFont typeface="Arial" panose="020B0604020202020204" pitchFamily="34" charset="0"/>
              <a:buChar char="•"/>
            </a:pPr>
            <a:r>
              <a:rPr lang="pt-BR" sz="3600" dirty="0">
                <a:solidFill>
                  <a:srgbClr val="0048D6"/>
                </a:solidFill>
              </a:rPr>
              <a:t>Exemplo: Posto de Saúde Tal, Escola Tal, Van placa..... do transporte escolar, Ambulância placa ......., etc....</a:t>
            </a:r>
          </a:p>
        </p:txBody>
      </p:sp>
    </p:spTree>
    <p:extLst>
      <p:ext uri="{BB962C8B-B14F-4D97-AF65-F5344CB8AC3E}">
        <p14:creationId xmlns:p14="http://schemas.microsoft.com/office/powerpoint/2010/main" val="27355848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7627716" cy="830997"/>
          </a:xfrm>
          <a:prstGeom prst="rect">
            <a:avLst/>
          </a:prstGeom>
          <a:noFill/>
        </p:spPr>
        <p:txBody>
          <a:bodyPr wrap="square" rtlCol="0">
            <a:spAutoFit/>
          </a:bodyPr>
          <a:lstStyle/>
          <a:p>
            <a:pPr lvl="0"/>
            <a:r>
              <a:rPr lang="pt-BR" sz="4800" b="1" dirty="0">
                <a:solidFill>
                  <a:prstClr val="black"/>
                </a:solidFill>
              </a:rPr>
              <a:t>Estrutura organizacional</a:t>
            </a:r>
            <a:endPar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889843"/>
            <a:ext cx="9144000" cy="5078313"/>
          </a:xfrm>
          <a:prstGeom prst="rect">
            <a:avLst/>
          </a:prstGeom>
          <a:noFill/>
        </p:spPr>
        <p:txBody>
          <a:bodyPr wrap="square" rtlCol="0">
            <a:spAutoFit/>
          </a:bodyPr>
          <a:lstStyle/>
          <a:p>
            <a:pPr marL="571500" lvl="0" indent="-571500" algn="just">
              <a:buFont typeface="Arial" panose="020B0604020202020204" pitchFamily="34" charset="0"/>
              <a:buChar char="•"/>
            </a:pPr>
            <a:r>
              <a:rPr lang="pt-BR" sz="3600" dirty="0">
                <a:solidFill>
                  <a:prstClr val="black"/>
                </a:solidFill>
              </a:rPr>
              <a:t>É a unidade administrativa criada a partir do mapa da gestão operacional da prefeitura.</a:t>
            </a:r>
          </a:p>
          <a:p>
            <a:pPr marL="571500" lvl="0" indent="-571500" algn="just">
              <a:buFont typeface="Arial" panose="020B0604020202020204" pitchFamily="34" charset="0"/>
              <a:buChar char="•"/>
            </a:pPr>
            <a:r>
              <a:rPr lang="pt-BR" sz="3600" dirty="0">
                <a:solidFill>
                  <a:prstClr val="black"/>
                </a:solidFill>
              </a:rPr>
              <a:t>Hierarquicamente criada partindo do nível de "Órgão", "Setor ou Departamento" e pôr fim a "Seção” (Estrutura organizacional).</a:t>
            </a:r>
          </a:p>
          <a:p>
            <a:pPr marL="571500" lvl="0" indent="-571500" algn="just">
              <a:buFont typeface="Arial" panose="020B0604020202020204" pitchFamily="34" charset="0"/>
              <a:buChar char="•"/>
            </a:pPr>
            <a:r>
              <a:rPr lang="pt-BR" sz="3600" dirty="0">
                <a:solidFill>
                  <a:prstClr val="black"/>
                </a:solidFill>
              </a:rPr>
              <a:t>Para efeito de informações obrigatórias teremos um nome para a estrutura, relação de servidores, funções dos servidores e serviços prestados.</a:t>
            </a:r>
            <a:endParaRPr kumimoji="0" lang="pt-BR"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88486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7627716"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rPr>
              <a:t>Centro de custos</a:t>
            </a: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889843"/>
            <a:ext cx="9144000" cy="4524315"/>
          </a:xfrm>
          <a:prstGeom prst="rect">
            <a:avLst/>
          </a:prstGeom>
          <a:noFill/>
        </p:spPr>
        <p:txBody>
          <a:bodyPr wrap="square" rtlCol="0">
            <a:spAutoFit/>
          </a:bodyPr>
          <a:lstStyle/>
          <a:p>
            <a:pPr marL="571500" lvl="0" indent="-571500" algn="just">
              <a:buFont typeface="Arial" panose="020B0604020202020204" pitchFamily="34" charset="0"/>
              <a:buChar char="•"/>
            </a:pPr>
            <a:r>
              <a:rPr lang="pt-BR" sz="3600" dirty="0">
                <a:solidFill>
                  <a:prstClr val="black"/>
                </a:solidFill>
              </a:rPr>
              <a:t>O mapeamento da estrutura organizacional se faz necessário afim de se ter identificado os centros de custos.</a:t>
            </a:r>
          </a:p>
          <a:p>
            <a:pPr marL="571500" lvl="0" indent="-571500" algn="just">
              <a:buFont typeface="Arial" panose="020B0604020202020204" pitchFamily="34" charset="0"/>
              <a:buChar char="•"/>
            </a:pPr>
            <a:r>
              <a:rPr lang="pt-BR" sz="3600" dirty="0">
                <a:solidFill>
                  <a:prstClr val="black"/>
                </a:solidFill>
              </a:rPr>
              <a:t>Mapeada em um organograma de três.</a:t>
            </a:r>
          </a:p>
          <a:p>
            <a:pPr marL="571500" lvl="0" indent="-571500" algn="just">
              <a:buFont typeface="Arial" panose="020B0604020202020204" pitchFamily="34" charset="0"/>
              <a:buChar char="•"/>
            </a:pPr>
            <a:r>
              <a:rPr lang="pt-BR" sz="3600" dirty="0">
                <a:solidFill>
                  <a:prstClr val="black"/>
                </a:solidFill>
              </a:rPr>
              <a:t>Possibilita a apropriação correta relacionando com orçamento e codificação contábil, e por consequência apuração de despesas por centro de custos.</a:t>
            </a:r>
            <a:endParaRPr kumimoji="0" lang="pt-BR"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33074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7627716"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rPr>
              <a:t>Exemplo de centro de custos</a:t>
            </a: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889843"/>
            <a:ext cx="9144000" cy="5632311"/>
          </a:xfrm>
          <a:prstGeom prst="rect">
            <a:avLst/>
          </a:prstGeom>
          <a:noFill/>
        </p:spPr>
        <p:txBody>
          <a:bodyPr wrap="square" rtlCol="0">
            <a:spAutoFit/>
          </a:bodyPr>
          <a:lstStyle/>
          <a:p>
            <a:pPr marL="571500" lvl="0" indent="-571500" algn="just">
              <a:buFont typeface="Arial" panose="020B0604020202020204" pitchFamily="34" charset="0"/>
              <a:buChar char="•"/>
            </a:pPr>
            <a:r>
              <a:rPr lang="pt-BR" sz="3600" dirty="0">
                <a:solidFill>
                  <a:prstClr val="black"/>
                </a:solidFill>
              </a:rPr>
              <a:t>Escola Olavo Bilac teríamos:</a:t>
            </a:r>
          </a:p>
          <a:p>
            <a:pPr lvl="0" algn="just"/>
            <a:r>
              <a:rPr lang="pt-BR" sz="3600" dirty="0">
                <a:solidFill>
                  <a:prstClr val="black"/>
                </a:solidFill>
              </a:rPr>
              <a:t>	a)	Custos de manutenção;</a:t>
            </a:r>
          </a:p>
          <a:p>
            <a:pPr lvl="0" algn="just"/>
            <a:r>
              <a:rPr lang="pt-BR" sz="3600" dirty="0">
                <a:solidFill>
                  <a:prstClr val="black"/>
                </a:solidFill>
              </a:rPr>
              <a:t>	b)	Custos de merenda;</a:t>
            </a:r>
          </a:p>
          <a:p>
            <a:pPr lvl="0" algn="just"/>
            <a:r>
              <a:rPr lang="pt-BR" sz="3600" dirty="0">
                <a:solidFill>
                  <a:prstClr val="black"/>
                </a:solidFill>
              </a:rPr>
              <a:t>	c)	Custos do transporte escolar;</a:t>
            </a:r>
          </a:p>
          <a:p>
            <a:pPr lvl="0" algn="just"/>
            <a:r>
              <a:rPr lang="pt-BR" sz="3600" dirty="0">
                <a:solidFill>
                  <a:prstClr val="black"/>
                </a:solidFill>
              </a:rPr>
              <a:t>	d)	Custos dos professores;</a:t>
            </a:r>
          </a:p>
          <a:p>
            <a:pPr lvl="0" algn="just"/>
            <a:r>
              <a:rPr lang="pt-BR" sz="3600" dirty="0">
                <a:solidFill>
                  <a:prstClr val="black"/>
                </a:solidFill>
              </a:rPr>
              <a:t>	e)	Custo da energia elétrica;</a:t>
            </a:r>
          </a:p>
          <a:p>
            <a:pPr lvl="0" algn="just"/>
            <a:r>
              <a:rPr lang="pt-BR" sz="3600" dirty="0">
                <a:solidFill>
                  <a:prstClr val="black"/>
                </a:solidFill>
              </a:rPr>
              <a:t>	f)	Custo de água;</a:t>
            </a:r>
          </a:p>
          <a:p>
            <a:pPr lvl="0" algn="just"/>
            <a:r>
              <a:rPr lang="pt-BR" sz="3600" dirty="0">
                <a:solidFill>
                  <a:prstClr val="black"/>
                </a:solidFill>
              </a:rPr>
              <a:t>	g)	Custo de telefone; e principalmente:</a:t>
            </a:r>
          </a:p>
          <a:p>
            <a:pPr lvl="0" algn="just"/>
            <a:r>
              <a:rPr lang="pt-BR" sz="3600" dirty="0">
                <a:solidFill>
                  <a:prstClr val="black"/>
                </a:solidFill>
              </a:rPr>
              <a:t>	h)	Custo por aluno.</a:t>
            </a:r>
          </a:p>
          <a:p>
            <a:pPr marL="571500" lvl="0" indent="-571500" algn="just">
              <a:buFont typeface="Arial" panose="020B0604020202020204" pitchFamily="34" charset="0"/>
              <a:buChar char="•"/>
            </a:pPr>
            <a:endParaRPr kumimoji="0" lang="pt-BR"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70394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7627716"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4800" b="1" dirty="0">
                <a:solidFill>
                  <a:prstClr val="black"/>
                </a:solidFill>
                <a:latin typeface="Calibri" panose="020F0502020204030204"/>
              </a:rPr>
              <a:t>Modelo de mapeamento</a:t>
            </a:r>
            <a:endPar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889843"/>
            <a:ext cx="9144000" cy="4524315"/>
          </a:xfrm>
          <a:prstGeom prst="rect">
            <a:avLst/>
          </a:prstGeom>
          <a:noFill/>
        </p:spPr>
        <p:txBody>
          <a:bodyPr wrap="square" rtlCol="0">
            <a:spAutoFit/>
          </a:bodyPr>
          <a:lstStyle/>
          <a:p>
            <a:pPr marL="571500" lvl="0" indent="-571500" algn="just">
              <a:buFont typeface="Arial" panose="020B0604020202020204" pitchFamily="34" charset="0"/>
              <a:buChar char="•"/>
            </a:pPr>
            <a:r>
              <a:rPr lang="pt-BR" sz="3600" dirty="0">
                <a:solidFill>
                  <a:prstClr val="black"/>
                </a:solidFill>
              </a:rPr>
              <a:t>Órgão = Secretaria da Educação: Código nº 08.</a:t>
            </a:r>
          </a:p>
          <a:p>
            <a:pPr marL="571500" lvl="0" indent="-571500" algn="just">
              <a:buFont typeface="Arial" panose="020B0604020202020204" pitchFamily="34" charset="0"/>
              <a:buChar char="•"/>
            </a:pPr>
            <a:r>
              <a:rPr lang="pt-BR" sz="3600" dirty="0">
                <a:solidFill>
                  <a:prstClr val="black"/>
                </a:solidFill>
              </a:rPr>
              <a:t>Setor ou Departamento = Educação Infantil: Código nº 050.</a:t>
            </a:r>
          </a:p>
          <a:p>
            <a:pPr marL="571500" lvl="0" indent="-571500" algn="just">
              <a:buFont typeface="Arial" panose="020B0604020202020204" pitchFamily="34" charset="0"/>
              <a:buChar char="•"/>
            </a:pPr>
            <a:r>
              <a:rPr lang="pt-BR" sz="3600" dirty="0">
                <a:solidFill>
                  <a:prstClr val="black"/>
                </a:solidFill>
              </a:rPr>
              <a:t>Estrutura Organizacional = CMEI Olavo Bilac: Código nº 001 </a:t>
            </a:r>
          </a:p>
          <a:p>
            <a:pPr marL="571500" lvl="0" indent="-571500" algn="just">
              <a:buFont typeface="Arial" panose="020B0604020202020204" pitchFamily="34" charset="0"/>
              <a:buChar char="•"/>
            </a:pPr>
            <a:r>
              <a:rPr lang="pt-BR" sz="3600" dirty="0">
                <a:solidFill>
                  <a:prstClr val="black"/>
                </a:solidFill>
              </a:rPr>
              <a:t>Código apropriado: 08.050.001 = CMEI Olavo Bilac.</a:t>
            </a:r>
          </a:p>
        </p:txBody>
      </p:sp>
    </p:spTree>
    <p:extLst>
      <p:ext uri="{BB962C8B-B14F-4D97-AF65-F5344CB8AC3E}">
        <p14:creationId xmlns:p14="http://schemas.microsoft.com/office/powerpoint/2010/main" val="29675588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756C6AC-C463-A347-976D-C1D54DEC8CD4}"/>
              </a:ext>
            </a:extLst>
          </p:cNvPr>
          <p:cNvSpPr txBox="1"/>
          <p:nvPr/>
        </p:nvSpPr>
        <p:spPr>
          <a:xfrm>
            <a:off x="570103" y="209003"/>
            <a:ext cx="5955173" cy="1569660"/>
          </a:xfrm>
          <a:prstGeom prst="rect">
            <a:avLst/>
          </a:prstGeom>
          <a:noFill/>
        </p:spPr>
        <p:txBody>
          <a:bodyPr wrap="square" rtlCol="0">
            <a:spAutoFit/>
          </a:bodyPr>
          <a:lstStyle/>
          <a:p>
            <a:pPr lvl="0"/>
            <a:r>
              <a:rPr lang="pt-BR" sz="4800" b="1" dirty="0">
                <a:solidFill>
                  <a:prstClr val="white"/>
                </a:solidFill>
              </a:rPr>
              <a:t>Unidades movimentadoras</a:t>
            </a:r>
            <a:endParaRPr kumimoji="0" lang="pt-BR" sz="4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aixaDeTexto 2">
            <a:extLst>
              <a:ext uri="{FF2B5EF4-FFF2-40B4-BE49-F238E27FC236}">
                <a16:creationId xmlns:a16="http://schemas.microsoft.com/office/drawing/2014/main" id="{657FE47D-497B-174B-B8CE-EFF05AFBB1C1}"/>
              </a:ext>
            </a:extLst>
          </p:cNvPr>
          <p:cNvSpPr txBox="1"/>
          <p:nvPr/>
        </p:nvSpPr>
        <p:spPr>
          <a:xfrm>
            <a:off x="212364" y="3439774"/>
            <a:ext cx="8815399" cy="230832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srgbClr val="148123"/>
                </a:solidFill>
                <a:effectLst/>
                <a:uLnTx/>
                <a:uFillTx/>
                <a:latin typeface="Calibri" panose="020F0502020204030204"/>
                <a:ea typeface="+mn-ea"/>
                <a:cs typeface="+mn-cs"/>
              </a:rPr>
              <a:t>Atendimento de produtos e serviços para as estruturas organizacionais </a:t>
            </a:r>
          </a:p>
        </p:txBody>
      </p:sp>
    </p:spTree>
    <p:extLst>
      <p:ext uri="{BB962C8B-B14F-4D97-AF65-F5344CB8AC3E}">
        <p14:creationId xmlns:p14="http://schemas.microsoft.com/office/powerpoint/2010/main" val="31225222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756C6AC-C463-A347-976D-C1D54DEC8CD4}"/>
              </a:ext>
            </a:extLst>
          </p:cNvPr>
          <p:cNvSpPr txBox="1"/>
          <p:nvPr/>
        </p:nvSpPr>
        <p:spPr>
          <a:xfrm>
            <a:off x="80629" y="309519"/>
            <a:ext cx="6625525" cy="1569660"/>
          </a:xfrm>
          <a:prstGeom prst="rect">
            <a:avLst/>
          </a:prstGeom>
          <a:noFill/>
        </p:spPr>
        <p:txBody>
          <a:bodyPr wrap="square" rtlCol="0">
            <a:spAutoFit/>
          </a:bodyPr>
          <a:lstStyle/>
          <a:p>
            <a:pPr lvl="0"/>
            <a:r>
              <a:rPr lang="pt-BR" sz="4800" b="1" dirty="0">
                <a:solidFill>
                  <a:prstClr val="white"/>
                </a:solidFill>
              </a:rPr>
              <a:t>Estrutura da unidade movimentadora.</a:t>
            </a:r>
            <a:endParaRPr kumimoji="0" lang="pt-BR" sz="4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aixaDeTexto 2">
            <a:extLst>
              <a:ext uri="{FF2B5EF4-FFF2-40B4-BE49-F238E27FC236}">
                <a16:creationId xmlns:a16="http://schemas.microsoft.com/office/drawing/2014/main" id="{657FE47D-497B-174B-B8CE-EFF05AFBB1C1}"/>
              </a:ext>
            </a:extLst>
          </p:cNvPr>
          <p:cNvSpPr txBox="1"/>
          <p:nvPr/>
        </p:nvSpPr>
        <p:spPr>
          <a:xfrm>
            <a:off x="80629" y="2637737"/>
            <a:ext cx="9063372" cy="830997"/>
          </a:xfrm>
          <a:prstGeom prst="rect">
            <a:avLst/>
          </a:prstGeom>
          <a:noFill/>
        </p:spPr>
        <p:txBody>
          <a:bodyPr wrap="square" rtlCol="0">
            <a:spAutoFit/>
          </a:bodyPr>
          <a:lstStyle/>
          <a:p>
            <a:pPr lvl="0" algn="just"/>
            <a:r>
              <a:rPr lang="pt-BR" sz="4800" b="1" dirty="0">
                <a:solidFill>
                  <a:srgbClr val="148123"/>
                </a:solidFill>
              </a:rPr>
              <a:t>Dar condições prática às rotinas</a:t>
            </a:r>
            <a:endParaRPr kumimoji="0" lang="pt-BR" sz="4800" b="1" i="0" u="none" strike="noStrike" kern="1200" cap="none" spc="0" normalizeH="0" baseline="0" noProof="0" dirty="0">
              <a:ln>
                <a:noFill/>
              </a:ln>
              <a:solidFill>
                <a:srgbClr val="148123"/>
              </a:solidFill>
              <a:effectLst/>
              <a:uLnTx/>
              <a:uFillTx/>
              <a:latin typeface="Calibri" panose="020F0502020204030204"/>
              <a:ea typeface="+mn-ea"/>
              <a:cs typeface="+mn-cs"/>
            </a:endParaRPr>
          </a:p>
        </p:txBody>
      </p:sp>
      <p:sp>
        <p:nvSpPr>
          <p:cNvPr id="4" name="CaixaDeTexto 3">
            <a:extLst>
              <a:ext uri="{FF2B5EF4-FFF2-40B4-BE49-F238E27FC236}">
                <a16:creationId xmlns:a16="http://schemas.microsoft.com/office/drawing/2014/main" id="{F04D662D-00A9-2D44-B23A-07669EF1FA1C}"/>
              </a:ext>
            </a:extLst>
          </p:cNvPr>
          <p:cNvSpPr txBox="1"/>
          <p:nvPr/>
        </p:nvSpPr>
        <p:spPr>
          <a:xfrm>
            <a:off x="0" y="3396906"/>
            <a:ext cx="9144000" cy="3416320"/>
          </a:xfrm>
          <a:prstGeom prst="rect">
            <a:avLst/>
          </a:prstGeom>
          <a:noFill/>
        </p:spPr>
        <p:txBody>
          <a:bodyPr wrap="square" rtlCol="0">
            <a:spAutoFit/>
          </a:bodyPr>
          <a:lstStyle/>
          <a:p>
            <a:pPr marL="571500" lvl="0" indent="-571500" algn="just">
              <a:buFont typeface="Arial" panose="020B0604020202020204" pitchFamily="34" charset="0"/>
              <a:buChar char="•"/>
            </a:pPr>
            <a:r>
              <a:rPr lang="pt-BR" sz="3600" dirty="0">
                <a:solidFill>
                  <a:srgbClr val="0048D6"/>
                </a:solidFill>
              </a:rPr>
              <a:t>primeiramente devemos definir as centrais (unidades movimentadoras).</a:t>
            </a:r>
          </a:p>
          <a:p>
            <a:pPr marL="571500" lvl="0" indent="-571500" algn="just">
              <a:buFont typeface="Arial" panose="020B0604020202020204" pitchFamily="34" charset="0"/>
              <a:buChar char="•"/>
            </a:pPr>
            <a:r>
              <a:rPr lang="pt-BR" sz="3600" dirty="0">
                <a:solidFill>
                  <a:srgbClr val="0048D6"/>
                </a:solidFill>
              </a:rPr>
              <a:t>funcionarão os sistemas de controles de requisições, distribuições, estoques e intermediações da central de compras. </a:t>
            </a:r>
          </a:p>
          <a:p>
            <a:pPr marL="571500" lvl="0" indent="-571500" algn="just">
              <a:buFont typeface="Arial" panose="020B0604020202020204" pitchFamily="34" charset="0"/>
              <a:buChar char="•"/>
            </a:pPr>
            <a:endParaRPr kumimoji="0" lang="pt-BR" sz="3600" b="0" i="0" u="none" strike="noStrike" kern="1200" cap="none" spc="0" normalizeH="0" baseline="0" noProof="0" dirty="0">
              <a:ln>
                <a:noFill/>
              </a:ln>
              <a:solidFill>
                <a:srgbClr val="0048D6"/>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70987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61994" y="0"/>
            <a:ext cx="8733295" cy="830997"/>
          </a:xfrm>
          <a:prstGeom prst="rect">
            <a:avLst/>
          </a:prstGeom>
          <a:noFill/>
        </p:spPr>
        <p:txBody>
          <a:bodyPr wrap="square" rtlCol="0">
            <a:spAutoFit/>
          </a:bodyPr>
          <a:lstStyle/>
          <a:p>
            <a:pPr lvl="0"/>
            <a:r>
              <a:rPr lang="pt-BR" sz="4800" b="1" dirty="0">
                <a:solidFill>
                  <a:prstClr val="black"/>
                </a:solidFill>
              </a:rPr>
              <a:t>Funcionalidade das estruturas</a:t>
            </a:r>
            <a:endPar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889843"/>
            <a:ext cx="9144000" cy="5632311"/>
          </a:xfrm>
          <a:prstGeom prst="rect">
            <a:avLst/>
          </a:prstGeom>
          <a:noFill/>
        </p:spPr>
        <p:txBody>
          <a:bodyPr wrap="square" rtlCol="0">
            <a:spAutoFit/>
          </a:bodyPr>
          <a:lstStyle/>
          <a:p>
            <a:pPr marL="571500" lvl="0" indent="-571500" algn="just">
              <a:buFont typeface="Arial" panose="020B0604020202020204" pitchFamily="34" charset="0"/>
              <a:buChar char="•"/>
            </a:pPr>
            <a:r>
              <a:rPr lang="pt-BR" sz="3600" dirty="0">
                <a:solidFill>
                  <a:prstClr val="black"/>
                </a:solidFill>
              </a:rPr>
              <a:t>Para dar conhecimento aos controles é preciso identificar como passagem pelas centrais.</a:t>
            </a:r>
          </a:p>
          <a:p>
            <a:pPr marL="571500" lvl="0" indent="-571500" algn="just">
              <a:buFont typeface="Arial" panose="020B0604020202020204" pitchFamily="34" charset="0"/>
              <a:buChar char="•"/>
            </a:pPr>
            <a:r>
              <a:rPr lang="pt-BR" sz="3600" dirty="0">
                <a:solidFill>
                  <a:prstClr val="black"/>
                </a:solidFill>
              </a:rPr>
              <a:t>Recebimento de material, serviço ou obra.</a:t>
            </a:r>
          </a:p>
          <a:p>
            <a:pPr marL="571500" lvl="0" indent="-571500" algn="just">
              <a:buFont typeface="Arial" panose="020B0604020202020204" pitchFamily="34" charset="0"/>
              <a:buChar char="•"/>
            </a:pPr>
            <a:r>
              <a:rPr lang="pt-BR" sz="3600" dirty="0">
                <a:solidFill>
                  <a:prstClr val="black"/>
                </a:solidFill>
              </a:rPr>
              <a:t>Identificação de:</a:t>
            </a:r>
          </a:p>
          <a:p>
            <a:pPr marL="1200150" lvl="1" indent="-742950" algn="just">
              <a:buFont typeface="+mj-lt"/>
              <a:buAutoNum type="alphaLcParenR"/>
            </a:pPr>
            <a:r>
              <a:rPr lang="pt-BR" sz="3600" dirty="0">
                <a:solidFill>
                  <a:prstClr val="black"/>
                </a:solidFill>
              </a:rPr>
              <a:t>Quem recebeu;</a:t>
            </a:r>
          </a:p>
          <a:p>
            <a:pPr marL="1200150" lvl="1" indent="-742950" algn="just">
              <a:buFont typeface="+mj-lt"/>
              <a:buAutoNum type="alphaLcParenR"/>
            </a:pPr>
            <a:r>
              <a:rPr lang="pt-BR" sz="3600" dirty="0">
                <a:solidFill>
                  <a:prstClr val="black"/>
                </a:solidFill>
              </a:rPr>
              <a:t>Quando recebeu;</a:t>
            </a:r>
          </a:p>
          <a:p>
            <a:pPr marL="1200150" lvl="1" indent="-742950" algn="just">
              <a:buFont typeface="+mj-lt"/>
              <a:buAutoNum type="alphaLcParenR"/>
            </a:pPr>
            <a:r>
              <a:rPr lang="pt-BR" sz="3600" dirty="0">
                <a:solidFill>
                  <a:prstClr val="black"/>
                </a:solidFill>
              </a:rPr>
              <a:t>Quanto recebeu;</a:t>
            </a:r>
          </a:p>
          <a:p>
            <a:pPr marL="1200150" lvl="1" indent="-742950" algn="just">
              <a:buFont typeface="+mj-lt"/>
              <a:buAutoNum type="alphaLcParenR"/>
            </a:pPr>
            <a:r>
              <a:rPr lang="pt-BR" sz="3600" dirty="0">
                <a:solidFill>
                  <a:prstClr val="black"/>
                </a:solidFill>
              </a:rPr>
              <a:t>Qual a estrutura organizacional da destinação final dos produtos e serviços.</a:t>
            </a:r>
            <a:endParaRPr kumimoji="0" lang="pt-BR"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71070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1" y="0"/>
            <a:ext cx="8733295"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rPr>
              <a:t>Localização das estruturas</a:t>
            </a: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889843"/>
            <a:ext cx="9144000" cy="2862322"/>
          </a:xfrm>
          <a:prstGeom prst="rect">
            <a:avLst/>
          </a:prstGeom>
          <a:noFill/>
        </p:spPr>
        <p:txBody>
          <a:bodyPr wrap="square" rtlCol="0">
            <a:spAutoFit/>
          </a:bodyPr>
          <a:lstStyle/>
          <a:p>
            <a:pPr marL="571500" lvl="0" indent="-571500" algn="just">
              <a:buFont typeface="Arial" panose="020B0604020202020204" pitchFamily="34" charset="0"/>
              <a:buChar char="•"/>
            </a:pPr>
            <a:r>
              <a:rPr lang="pt-BR" sz="3600" dirty="0">
                <a:solidFill>
                  <a:prstClr val="black"/>
                </a:solidFill>
              </a:rPr>
              <a:t>Fazer o mapeamento para localização e interligação via rede ou nuvem as unidades movimentadoras em relação a central de compras da prefeitura.</a:t>
            </a:r>
          </a:p>
          <a:p>
            <a:pPr marL="571500" lvl="0" indent="-571500" algn="just">
              <a:buFont typeface="Arial" panose="020B0604020202020204" pitchFamily="34" charset="0"/>
              <a:buChar char="•"/>
            </a:pPr>
            <a:r>
              <a:rPr lang="pt-BR" sz="3600" dirty="0">
                <a:solidFill>
                  <a:prstClr val="black"/>
                </a:solidFill>
              </a:rPr>
              <a:t>Georreferenciamento</a:t>
            </a:r>
            <a:r>
              <a:rPr lang="pt-BR" sz="3600" dirty="0">
                <a:solidFill>
                  <a:prstClr val="black"/>
                </a:solidFill>
                <a:latin typeface="Calibri" panose="020F0502020204030204"/>
              </a:rPr>
              <a:t>.</a:t>
            </a:r>
            <a:endParaRPr kumimoji="0" lang="pt-BR"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45535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1" y="0"/>
            <a:ext cx="8733295"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rPr>
              <a:t>Estrutura mínima</a:t>
            </a:r>
          </a:p>
        </p:txBody>
      </p:sp>
      <p:sp>
        <p:nvSpPr>
          <p:cNvPr id="4" name="CaixaDeTexto 3">
            <a:extLst>
              <a:ext uri="{FF2B5EF4-FFF2-40B4-BE49-F238E27FC236}">
                <a16:creationId xmlns:a16="http://schemas.microsoft.com/office/drawing/2014/main" id="{FA9D7FB3-CC13-EC46-AB52-62BAC789BF8D}"/>
              </a:ext>
            </a:extLst>
          </p:cNvPr>
          <p:cNvSpPr txBox="1"/>
          <p:nvPr/>
        </p:nvSpPr>
        <p:spPr>
          <a:xfrm>
            <a:off x="-1" y="671691"/>
            <a:ext cx="9144000" cy="6186309"/>
          </a:xfrm>
          <a:prstGeom prst="rect">
            <a:avLst/>
          </a:prstGeom>
          <a:noFill/>
        </p:spPr>
        <p:txBody>
          <a:bodyPr wrap="square" rtlCol="0">
            <a:spAutoFit/>
          </a:bodyPr>
          <a:lstStyle/>
          <a:p>
            <a:pPr marL="571500" lvl="0" indent="-571500" algn="just">
              <a:buFont typeface="Arial" panose="020B0604020202020204" pitchFamily="34" charset="0"/>
              <a:buChar char="•"/>
            </a:pPr>
            <a:r>
              <a:rPr lang="pt-BR" sz="3600" dirty="0">
                <a:solidFill>
                  <a:prstClr val="black"/>
                </a:solidFill>
              </a:rPr>
              <a:t>Uma sala com dimensões proporcionais ao trabalho e número  de servidores.</a:t>
            </a:r>
          </a:p>
          <a:p>
            <a:pPr marL="571500" lvl="0" indent="-571500" algn="just">
              <a:buFont typeface="Arial" panose="020B0604020202020204" pitchFamily="34" charset="0"/>
              <a:buChar char="•"/>
            </a:pPr>
            <a:r>
              <a:rPr lang="pt-BR" sz="3600" dirty="0">
                <a:solidFill>
                  <a:prstClr val="black"/>
                </a:solidFill>
              </a:rPr>
              <a:t>Prateleiras adequados aos produtos de estoque.</a:t>
            </a:r>
          </a:p>
          <a:p>
            <a:pPr marL="571500" lvl="0" indent="-571500" algn="just">
              <a:buFont typeface="Arial" panose="020B0604020202020204" pitchFamily="34" charset="0"/>
              <a:buChar char="•"/>
            </a:pPr>
            <a:r>
              <a:rPr lang="pt-BR" sz="3600" dirty="0">
                <a:solidFill>
                  <a:prstClr val="black"/>
                </a:solidFill>
              </a:rPr>
              <a:t>Sistema informatizado para geração de controles.</a:t>
            </a:r>
          </a:p>
          <a:p>
            <a:pPr marL="571500" lvl="0" indent="-571500" algn="just">
              <a:buFont typeface="Arial" panose="020B0604020202020204" pitchFamily="34" charset="0"/>
              <a:buChar char="•"/>
            </a:pPr>
            <a:r>
              <a:rPr lang="pt-BR" sz="3600" dirty="0">
                <a:solidFill>
                  <a:prstClr val="black"/>
                </a:solidFill>
              </a:rPr>
              <a:t>Servidores treinados e conhecedores na área a qual a unidade movimentadora presta serviços de interrelação da central de compras e as unidades fins (estrutura organizacional).</a:t>
            </a:r>
          </a:p>
        </p:txBody>
      </p:sp>
    </p:spTree>
    <p:extLst>
      <p:ext uri="{BB962C8B-B14F-4D97-AF65-F5344CB8AC3E}">
        <p14:creationId xmlns:p14="http://schemas.microsoft.com/office/powerpoint/2010/main" val="10651182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85242" y="0"/>
            <a:ext cx="8733295" cy="830997"/>
          </a:xfrm>
          <a:prstGeom prst="rect">
            <a:avLst/>
          </a:prstGeom>
          <a:noFill/>
        </p:spPr>
        <p:txBody>
          <a:bodyPr wrap="square" rtlCol="0">
            <a:spAutoFit/>
          </a:bodyPr>
          <a:lstStyle/>
          <a:p>
            <a:pPr lvl="0"/>
            <a:r>
              <a:rPr lang="pt-BR" sz="4800" b="1" dirty="0">
                <a:solidFill>
                  <a:prstClr val="black"/>
                </a:solidFill>
              </a:rPr>
              <a:t>Exemplo de mapa operacional </a:t>
            </a:r>
            <a:endPar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8" name="Imagem 7">
            <a:extLst>
              <a:ext uri="{FF2B5EF4-FFF2-40B4-BE49-F238E27FC236}">
                <a16:creationId xmlns:a16="http://schemas.microsoft.com/office/drawing/2014/main" id="{76F7EEA5-68BB-4374-A365-7DDC13ECCFB9}"/>
              </a:ext>
            </a:extLst>
          </p:cNvPr>
          <p:cNvPicPr>
            <a:picLocks noChangeAspect="1"/>
          </p:cNvPicPr>
          <p:nvPr/>
        </p:nvPicPr>
        <p:blipFill>
          <a:blip r:embed="rId3"/>
          <a:stretch>
            <a:fillRect/>
          </a:stretch>
        </p:blipFill>
        <p:spPr>
          <a:xfrm>
            <a:off x="1898542" y="767166"/>
            <a:ext cx="5525145" cy="6090834"/>
          </a:xfrm>
          <a:prstGeom prst="rect">
            <a:avLst/>
          </a:prstGeom>
        </p:spPr>
      </p:pic>
    </p:spTree>
    <p:extLst>
      <p:ext uri="{BB962C8B-B14F-4D97-AF65-F5344CB8AC3E}">
        <p14:creationId xmlns:p14="http://schemas.microsoft.com/office/powerpoint/2010/main" val="6945778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7454686" cy="830997"/>
          </a:xfrm>
          <a:prstGeom prst="rect">
            <a:avLst/>
          </a:prstGeom>
          <a:noFill/>
        </p:spPr>
        <p:txBody>
          <a:bodyPr wrap="square" rtlCol="0">
            <a:spAutoFit/>
          </a:bodyPr>
          <a:lstStyle/>
          <a:p>
            <a:pPr lvl="0"/>
            <a:r>
              <a:rPr lang="pt-BR" sz="4800" b="1" dirty="0">
                <a:solidFill>
                  <a:prstClr val="black"/>
                </a:solidFill>
              </a:rPr>
              <a:t>Demandas de produtos</a:t>
            </a:r>
            <a:endPar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681278"/>
            <a:ext cx="9144000" cy="6186309"/>
          </a:xfrm>
          <a:prstGeom prst="rect">
            <a:avLst/>
          </a:prstGeom>
          <a:noFill/>
        </p:spPr>
        <p:txBody>
          <a:bodyPr wrap="square" rtlCol="0">
            <a:spAutoFit/>
          </a:bodyPr>
          <a:lstStyle/>
          <a:p>
            <a:pPr marL="571500" lvl="0" indent="-571500" algn="just">
              <a:buFont typeface="Arial" panose="020B0604020202020204" pitchFamily="34" charset="0"/>
              <a:buChar char="•"/>
            </a:pPr>
            <a:r>
              <a:rPr lang="pt-BR" sz="3600" dirty="0">
                <a:solidFill>
                  <a:prstClr val="black"/>
                </a:solidFill>
              </a:rPr>
              <a:t>As necessidades de realização das compras, ocorrerão sempre nas estruturas organizacionais.</a:t>
            </a:r>
          </a:p>
          <a:p>
            <a:pPr marL="571500" lvl="0" indent="-571500" algn="just">
              <a:buFont typeface="Arial" panose="020B0604020202020204" pitchFamily="34" charset="0"/>
              <a:buChar char="•"/>
            </a:pPr>
            <a:r>
              <a:rPr lang="pt-BR" sz="3600" dirty="0">
                <a:solidFill>
                  <a:prstClr val="black"/>
                </a:solidFill>
              </a:rPr>
              <a:t>O servidor irá se dirigir a unidade movimentadora pertinente a qual pertence a fim de solicitar referente a sua necessidade.</a:t>
            </a:r>
          </a:p>
          <a:p>
            <a:pPr marL="571500" lvl="0" indent="-571500" algn="just">
              <a:buFont typeface="Arial" panose="020B0604020202020204" pitchFamily="34" charset="0"/>
              <a:buChar char="•"/>
            </a:pPr>
            <a:r>
              <a:rPr lang="pt-BR" sz="3600" dirty="0">
                <a:solidFill>
                  <a:prstClr val="black"/>
                </a:solidFill>
              </a:rPr>
              <a:t>Filtrar a demanda.</a:t>
            </a:r>
          </a:p>
          <a:p>
            <a:pPr marL="571500" lvl="0" indent="-571500" algn="just">
              <a:buFont typeface="Arial" panose="020B0604020202020204" pitchFamily="34" charset="0"/>
              <a:buChar char="•"/>
            </a:pPr>
            <a:r>
              <a:rPr lang="pt-BR" sz="3600" dirty="0">
                <a:solidFill>
                  <a:prstClr val="black"/>
                </a:solidFill>
              </a:rPr>
              <a:t>Realizar entrega formal através do estoque.</a:t>
            </a:r>
          </a:p>
          <a:p>
            <a:pPr marL="571500" lvl="0" indent="-571500" algn="just">
              <a:buFont typeface="Arial" panose="020B0604020202020204" pitchFamily="34" charset="0"/>
              <a:buChar char="•"/>
            </a:pPr>
            <a:r>
              <a:rPr lang="pt-BR" sz="3600" dirty="0">
                <a:solidFill>
                  <a:prstClr val="black"/>
                </a:solidFill>
              </a:rPr>
              <a:t>Retirar por contrato de fornecimento ou ata de registro de preço, ou então:</a:t>
            </a:r>
          </a:p>
          <a:p>
            <a:pPr marL="571500" lvl="0" indent="-571500" algn="just">
              <a:buFont typeface="Arial" panose="020B0604020202020204" pitchFamily="34" charset="0"/>
              <a:buChar char="•"/>
            </a:pPr>
            <a:r>
              <a:rPr lang="pt-BR" sz="3600" dirty="0">
                <a:solidFill>
                  <a:prstClr val="black"/>
                </a:solidFill>
              </a:rPr>
              <a:t>Solicitar a central de compras. </a:t>
            </a:r>
            <a:endParaRPr kumimoji="0" lang="pt-BR"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91930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7454686" cy="830997"/>
          </a:xfrm>
          <a:prstGeom prst="rect">
            <a:avLst/>
          </a:prstGeom>
          <a:noFill/>
        </p:spPr>
        <p:txBody>
          <a:bodyPr wrap="square" rtlCol="0">
            <a:spAutoFit/>
          </a:bodyPr>
          <a:lstStyle/>
          <a:p>
            <a:pPr lvl="0"/>
            <a:r>
              <a:rPr lang="pt-BR" sz="4800" b="1" dirty="0">
                <a:solidFill>
                  <a:prstClr val="black"/>
                </a:solidFill>
              </a:rPr>
              <a:t>Local de estoque</a:t>
            </a:r>
            <a:endPar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822600"/>
            <a:ext cx="9144000" cy="2862322"/>
          </a:xfrm>
          <a:prstGeom prst="rect">
            <a:avLst/>
          </a:prstGeom>
          <a:noFill/>
        </p:spPr>
        <p:txBody>
          <a:bodyPr wrap="square" rtlCol="0">
            <a:spAutoFit/>
          </a:bodyPr>
          <a:lstStyle/>
          <a:p>
            <a:pPr marL="571500" lvl="0" indent="-571500" algn="just">
              <a:buFont typeface="Arial" panose="020B0604020202020204" pitchFamily="34" charset="0"/>
              <a:buChar char="•"/>
            </a:pPr>
            <a:r>
              <a:rPr lang="pt-BR" sz="3600" dirty="0">
                <a:solidFill>
                  <a:prstClr val="black"/>
                </a:solidFill>
              </a:rPr>
              <a:t>Faz parte da unidade movimentadora.</a:t>
            </a:r>
          </a:p>
          <a:p>
            <a:pPr marL="571500" lvl="0" indent="-571500" algn="just">
              <a:buFont typeface="Arial" panose="020B0604020202020204" pitchFamily="34" charset="0"/>
              <a:buChar char="•"/>
            </a:pPr>
            <a:r>
              <a:rPr lang="pt-BR" sz="3600" dirty="0">
                <a:solidFill>
                  <a:prstClr val="black"/>
                </a:solidFill>
              </a:rPr>
              <a:t>O processo inicia com a demanda nas estruturas organizacionais, é do local de estoque que será fornecido o produto pertinente. </a:t>
            </a:r>
            <a:endParaRPr kumimoji="0" lang="pt-BR"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50846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77492" y="-30997"/>
            <a:ext cx="7756901" cy="830997"/>
          </a:xfrm>
          <a:prstGeom prst="rect">
            <a:avLst/>
          </a:prstGeom>
          <a:noFill/>
        </p:spPr>
        <p:txBody>
          <a:bodyPr wrap="square" rtlCol="0">
            <a:spAutoFit/>
          </a:bodyPr>
          <a:lstStyle/>
          <a:p>
            <a:pPr lvl="0"/>
            <a:r>
              <a:rPr lang="pt-BR" sz="4800" b="1" dirty="0">
                <a:solidFill>
                  <a:prstClr val="black"/>
                </a:solidFill>
              </a:rPr>
              <a:t>Requisição a central compras</a:t>
            </a:r>
            <a:endPar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671691"/>
            <a:ext cx="9144000" cy="6186309"/>
          </a:xfrm>
          <a:prstGeom prst="rect">
            <a:avLst/>
          </a:prstGeom>
          <a:noFill/>
        </p:spPr>
        <p:txBody>
          <a:bodyPr wrap="square" rtlCol="0">
            <a:spAutoFit/>
          </a:bodyPr>
          <a:lstStyle/>
          <a:p>
            <a:pPr marL="571500" lvl="0" indent="-571500" algn="just">
              <a:buFont typeface="Arial" panose="020B0604020202020204" pitchFamily="34" charset="0"/>
              <a:buChar char="•"/>
            </a:pPr>
            <a:r>
              <a:rPr lang="pt-BR" sz="3600" dirty="0">
                <a:solidFill>
                  <a:prstClr val="black"/>
                </a:solidFill>
              </a:rPr>
              <a:t>Diagnóstico de necessidade de aquisição.</a:t>
            </a:r>
          </a:p>
          <a:p>
            <a:pPr marL="571500" lvl="0" indent="-571500" algn="just">
              <a:buFont typeface="Arial" panose="020B0604020202020204" pitchFamily="34" charset="0"/>
              <a:buChar char="•"/>
            </a:pPr>
            <a:r>
              <a:rPr lang="pt-BR" sz="3600" dirty="0">
                <a:solidFill>
                  <a:prstClr val="black"/>
                </a:solidFill>
              </a:rPr>
              <a:t>Fazer o planejamento de solicitação, diante:</a:t>
            </a:r>
          </a:p>
          <a:p>
            <a:pPr marL="1200150" lvl="1" indent="-742950" algn="just">
              <a:buFont typeface="+mj-lt"/>
              <a:buAutoNum type="alphaLcParenR"/>
            </a:pPr>
            <a:r>
              <a:rPr lang="pt-BR" sz="3600" dirty="0">
                <a:solidFill>
                  <a:prstClr val="black"/>
                </a:solidFill>
              </a:rPr>
              <a:t>Fatores que compõem as utilizações;</a:t>
            </a:r>
          </a:p>
          <a:p>
            <a:pPr marL="1200150" lvl="1" indent="-742950" algn="just">
              <a:buFont typeface="+mj-lt"/>
              <a:buAutoNum type="alphaLcParenR"/>
            </a:pPr>
            <a:r>
              <a:rPr lang="pt-BR" sz="3600" dirty="0">
                <a:solidFill>
                  <a:prstClr val="black"/>
                </a:solidFill>
              </a:rPr>
              <a:t>Em termos de frequência;</a:t>
            </a:r>
          </a:p>
          <a:p>
            <a:pPr marL="1200150" lvl="1" indent="-742950" algn="just">
              <a:buFont typeface="+mj-lt"/>
              <a:buAutoNum type="alphaLcParenR"/>
            </a:pPr>
            <a:r>
              <a:rPr lang="pt-BR" sz="3600" dirty="0">
                <a:solidFill>
                  <a:prstClr val="black"/>
                </a:solidFill>
              </a:rPr>
              <a:t>Quantidade a ser utilizada;</a:t>
            </a:r>
          </a:p>
          <a:p>
            <a:pPr marL="1200150" lvl="1" indent="-742950" algn="just">
              <a:buFont typeface="+mj-lt"/>
              <a:buAutoNum type="alphaLcParenR"/>
            </a:pPr>
            <a:r>
              <a:rPr lang="pt-BR" sz="3600" dirty="0">
                <a:solidFill>
                  <a:prstClr val="black"/>
                </a:solidFill>
              </a:rPr>
              <a:t>Saldos de estoque, inclusive em outros locais.</a:t>
            </a:r>
            <a:endParaRPr lang="pt-BR" sz="3600" dirty="0">
              <a:solidFill>
                <a:prstClr val="black"/>
              </a:solidFill>
              <a:latin typeface="Calibri" panose="020F0502020204030204"/>
            </a:endParaRPr>
          </a:p>
          <a:p>
            <a:pPr lvl="1" algn="just"/>
            <a:r>
              <a:rPr lang="pt-BR" sz="3600" dirty="0">
                <a:solidFill>
                  <a:prstClr val="black"/>
                </a:solidFill>
              </a:rPr>
              <a:t>Observação: Requisições que constituem na forma contínua, fazer para contrato de fornecimento ou ata de registro de preços, através de licitação.</a:t>
            </a:r>
          </a:p>
        </p:txBody>
      </p:sp>
    </p:spTree>
    <p:extLst>
      <p:ext uri="{BB962C8B-B14F-4D97-AF65-F5344CB8AC3E}">
        <p14:creationId xmlns:p14="http://schemas.microsoft.com/office/powerpoint/2010/main" val="29544639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77492" y="-30997"/>
            <a:ext cx="775690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rPr>
              <a:t>Formalização de requisição</a:t>
            </a:r>
          </a:p>
        </p:txBody>
      </p:sp>
      <p:pic>
        <p:nvPicPr>
          <p:cNvPr id="5" name="Imagem 4">
            <a:extLst>
              <a:ext uri="{FF2B5EF4-FFF2-40B4-BE49-F238E27FC236}">
                <a16:creationId xmlns:a16="http://schemas.microsoft.com/office/drawing/2014/main" id="{55BCB18D-20F3-4CBE-8D19-4DAF6F3C731F}"/>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860155" y="988517"/>
            <a:ext cx="7508929" cy="6256941"/>
          </a:xfrm>
          <a:prstGeom prst="rect">
            <a:avLst/>
          </a:prstGeom>
          <a:noFill/>
          <a:ln>
            <a:noFill/>
          </a:ln>
        </p:spPr>
      </p:pic>
    </p:spTree>
    <p:extLst>
      <p:ext uri="{BB962C8B-B14F-4D97-AF65-F5344CB8AC3E}">
        <p14:creationId xmlns:p14="http://schemas.microsoft.com/office/powerpoint/2010/main" val="42735969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77492" y="-30997"/>
            <a:ext cx="7756901" cy="830997"/>
          </a:xfrm>
          <a:prstGeom prst="rect">
            <a:avLst/>
          </a:prstGeom>
          <a:noFill/>
        </p:spPr>
        <p:txBody>
          <a:bodyPr wrap="square" rtlCol="0">
            <a:spAutoFit/>
          </a:bodyPr>
          <a:lstStyle/>
          <a:p>
            <a:pPr lvl="0">
              <a:defRPr/>
            </a:pPr>
            <a:r>
              <a:rPr lang="pt-BR" sz="4800" b="1" dirty="0">
                <a:solidFill>
                  <a:prstClr val="black"/>
                </a:solidFill>
              </a:rPr>
              <a:t>Formalização de requisição</a:t>
            </a: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669206"/>
            <a:ext cx="9144000" cy="6186309"/>
          </a:xfrm>
          <a:prstGeom prst="rect">
            <a:avLst/>
          </a:prstGeom>
          <a:noFill/>
        </p:spPr>
        <p:txBody>
          <a:bodyPr wrap="square" rtlCol="0">
            <a:spAutoFit/>
          </a:bodyPr>
          <a:lstStyle/>
          <a:p>
            <a:pPr marL="571500" lvl="0" indent="-571500" algn="just">
              <a:buFont typeface="Arial" panose="020B0604020202020204" pitchFamily="34" charset="0"/>
              <a:buChar char="•"/>
            </a:pPr>
            <a:r>
              <a:rPr lang="pt-BR" sz="3600" dirty="0">
                <a:solidFill>
                  <a:prstClr val="black"/>
                </a:solidFill>
              </a:rPr>
              <a:t>Unidade Movimentadora.</a:t>
            </a:r>
          </a:p>
          <a:p>
            <a:pPr marL="571500" lvl="0" indent="-571500" algn="just">
              <a:buFont typeface="Arial" panose="020B0604020202020204" pitchFamily="34" charset="0"/>
              <a:buChar char="•"/>
            </a:pPr>
            <a:r>
              <a:rPr lang="pt-BR" sz="3600" dirty="0">
                <a:solidFill>
                  <a:prstClr val="black"/>
                </a:solidFill>
              </a:rPr>
              <a:t>Órgão.</a:t>
            </a:r>
          </a:p>
          <a:p>
            <a:pPr marL="571500" lvl="0" indent="-571500" algn="just">
              <a:buFont typeface="Arial" panose="020B0604020202020204" pitchFamily="34" charset="0"/>
              <a:buChar char="•"/>
            </a:pPr>
            <a:r>
              <a:rPr lang="pt-BR" sz="3600" dirty="0">
                <a:solidFill>
                  <a:prstClr val="black"/>
                </a:solidFill>
              </a:rPr>
              <a:t>Despesa.</a:t>
            </a:r>
          </a:p>
          <a:p>
            <a:pPr marL="571500" lvl="0" indent="-571500" algn="just">
              <a:buFont typeface="Arial" panose="020B0604020202020204" pitchFamily="34" charset="0"/>
              <a:buChar char="•"/>
            </a:pPr>
            <a:r>
              <a:rPr lang="pt-BR" sz="3600" dirty="0">
                <a:solidFill>
                  <a:prstClr val="black"/>
                </a:solidFill>
              </a:rPr>
              <a:t>Solicitante.</a:t>
            </a:r>
          </a:p>
          <a:p>
            <a:pPr marL="571500" lvl="0" indent="-571500" algn="just">
              <a:buFont typeface="Arial" panose="020B0604020202020204" pitchFamily="34" charset="0"/>
              <a:buChar char="•"/>
            </a:pPr>
            <a:r>
              <a:rPr lang="pt-BR" sz="3600" dirty="0">
                <a:solidFill>
                  <a:prstClr val="black"/>
                </a:solidFill>
              </a:rPr>
              <a:t>Descrição da requisição.</a:t>
            </a:r>
          </a:p>
          <a:p>
            <a:pPr marL="571500" lvl="0" indent="-571500" algn="just">
              <a:buFont typeface="Arial" panose="020B0604020202020204" pitchFamily="34" charset="0"/>
              <a:buChar char="•"/>
            </a:pPr>
            <a:r>
              <a:rPr lang="pt-BR" sz="3600" dirty="0">
                <a:solidFill>
                  <a:prstClr val="black"/>
                </a:solidFill>
              </a:rPr>
              <a:t>Caracterização em itens. </a:t>
            </a:r>
          </a:p>
          <a:p>
            <a:pPr lvl="0" algn="just"/>
            <a:r>
              <a:rPr lang="pt-BR" sz="3600" dirty="0">
                <a:solidFill>
                  <a:prstClr val="black"/>
                </a:solidFill>
              </a:rPr>
              <a:t>Exemplo: “Descrição” informar os subsídios a interpretação sobre o objeto requerido: O Que (síntese do objeto); Quem (Para quem será o destino do Objeto); Quando (data); Por quê (motivos e pertinências da necessidade).</a:t>
            </a:r>
          </a:p>
        </p:txBody>
      </p:sp>
    </p:spTree>
    <p:extLst>
      <p:ext uri="{BB962C8B-B14F-4D97-AF65-F5344CB8AC3E}">
        <p14:creationId xmlns:p14="http://schemas.microsoft.com/office/powerpoint/2010/main" val="33339460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77492" y="-30997"/>
            <a:ext cx="7756901" cy="830997"/>
          </a:xfrm>
          <a:prstGeom prst="rect">
            <a:avLst/>
          </a:prstGeom>
          <a:noFill/>
        </p:spPr>
        <p:txBody>
          <a:bodyPr wrap="square" rtlCol="0">
            <a:spAutoFit/>
          </a:bodyPr>
          <a:lstStyle/>
          <a:p>
            <a:pPr lvl="0">
              <a:defRPr/>
            </a:pPr>
            <a:r>
              <a:rPr lang="pt-BR" sz="4800" b="1" dirty="0">
                <a:solidFill>
                  <a:prstClr val="black"/>
                </a:solidFill>
              </a:rPr>
              <a:t>Autorização de requisição</a:t>
            </a:r>
            <a:endPar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800000"/>
            <a:ext cx="9144000" cy="5078313"/>
          </a:xfrm>
          <a:prstGeom prst="rect">
            <a:avLst/>
          </a:prstGeom>
          <a:noFill/>
        </p:spPr>
        <p:txBody>
          <a:bodyPr wrap="square" rtlCol="0">
            <a:spAutoFit/>
          </a:bodyPr>
          <a:lstStyle/>
          <a:p>
            <a:pPr marL="571500" lvl="0" indent="-571500" algn="just">
              <a:buFont typeface="Arial" panose="020B0604020202020204" pitchFamily="34" charset="0"/>
              <a:buChar char="•"/>
            </a:pPr>
            <a:r>
              <a:rPr lang="pt-BR" sz="3600" dirty="0">
                <a:solidFill>
                  <a:prstClr val="black"/>
                </a:solidFill>
              </a:rPr>
              <a:t>Para dar eficácia legal à rotina de requisição, é necessário que tenha a assinatura do Secretário (a).</a:t>
            </a:r>
          </a:p>
          <a:p>
            <a:pPr marL="1200150" lvl="1" indent="-742950" algn="just">
              <a:buFont typeface="+mj-lt"/>
              <a:buAutoNum type="alphaLcParenR"/>
            </a:pPr>
            <a:r>
              <a:rPr lang="pt-BR" sz="3600" dirty="0">
                <a:solidFill>
                  <a:prstClr val="black"/>
                </a:solidFill>
              </a:rPr>
              <a:t>Secretário (a) informa o recurso.</a:t>
            </a:r>
          </a:p>
          <a:p>
            <a:pPr marL="1200150" lvl="1" indent="-742950" algn="just">
              <a:buFont typeface="+mj-lt"/>
              <a:buAutoNum type="alphaLcParenR"/>
            </a:pPr>
            <a:r>
              <a:rPr lang="pt-BR" sz="3600" dirty="0">
                <a:solidFill>
                  <a:prstClr val="black"/>
                </a:solidFill>
              </a:rPr>
              <a:t>Secretário (a) informa o Projeto / Atividade.</a:t>
            </a:r>
          </a:p>
          <a:p>
            <a:pPr lvl="0" algn="just"/>
            <a:r>
              <a:rPr lang="pt-BR" sz="3600" dirty="0">
                <a:solidFill>
                  <a:prstClr val="black"/>
                </a:solidFill>
              </a:rPr>
              <a:t>Observação: permitir possibilidade de alteração  do recurso e projeto atividade indicado inicialmente pelo secretário (a).</a:t>
            </a:r>
          </a:p>
        </p:txBody>
      </p:sp>
    </p:spTree>
    <p:extLst>
      <p:ext uri="{BB962C8B-B14F-4D97-AF65-F5344CB8AC3E}">
        <p14:creationId xmlns:p14="http://schemas.microsoft.com/office/powerpoint/2010/main" val="418539474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8028122" cy="830997"/>
          </a:xfrm>
          <a:prstGeom prst="rect">
            <a:avLst/>
          </a:prstGeom>
          <a:noFill/>
        </p:spPr>
        <p:txBody>
          <a:bodyPr wrap="square" rtlCol="0">
            <a:spAutoFit/>
          </a:bodyPr>
          <a:lstStyle/>
          <a:p>
            <a:pPr lvl="0">
              <a:defRPr/>
            </a:pPr>
            <a:r>
              <a:rPr lang="pt-BR" sz="4800" b="1" dirty="0">
                <a:solidFill>
                  <a:prstClr val="black"/>
                </a:solidFill>
              </a:rPr>
              <a:t>Liquidação produtos/serviços</a:t>
            </a:r>
            <a:endPar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800000"/>
            <a:ext cx="9144000" cy="5632311"/>
          </a:xfrm>
          <a:prstGeom prst="rect">
            <a:avLst/>
          </a:prstGeom>
          <a:noFill/>
        </p:spPr>
        <p:txBody>
          <a:bodyPr wrap="square" rtlCol="0">
            <a:spAutoFit/>
          </a:bodyPr>
          <a:lstStyle/>
          <a:p>
            <a:pPr marL="571500" lvl="0" indent="-571500" algn="just">
              <a:buFont typeface="Arial" panose="020B0604020202020204" pitchFamily="34" charset="0"/>
              <a:buChar char="•"/>
            </a:pPr>
            <a:r>
              <a:rPr lang="pt-BR" sz="3600" dirty="0">
                <a:solidFill>
                  <a:prstClr val="black"/>
                </a:solidFill>
              </a:rPr>
              <a:t>Diante da ordem de compra em mãos, as unidades movimentadoras solicitarão aos fornecedores para entregarem os materiais ou serviços conforme condições contratuais. </a:t>
            </a:r>
          </a:p>
          <a:p>
            <a:pPr marL="571500" lvl="0" indent="-571500" algn="just">
              <a:buFont typeface="Arial" panose="020B0604020202020204" pitchFamily="34" charset="0"/>
              <a:buChar char="•"/>
            </a:pPr>
            <a:r>
              <a:rPr lang="pt-BR" sz="3600" dirty="0">
                <a:solidFill>
                  <a:prstClr val="black"/>
                </a:solidFill>
              </a:rPr>
              <a:t>Averiguação física para comparar com o constante da nota fiscal.</a:t>
            </a:r>
          </a:p>
          <a:p>
            <a:pPr marL="571500" lvl="0" indent="-571500" algn="just">
              <a:buFont typeface="Arial" panose="020B0604020202020204" pitchFamily="34" charset="0"/>
              <a:buChar char="•"/>
            </a:pPr>
            <a:r>
              <a:rPr lang="pt-BR" sz="3600" dirty="0">
                <a:solidFill>
                  <a:prstClr val="black"/>
                </a:solidFill>
              </a:rPr>
              <a:t>No caso de necessitar de uma averiguação técnica específica, o recebimento dar-se-á mediante emissão de documento (Laudo Técnico ou Termo de Recebimento).</a:t>
            </a:r>
            <a:endParaRPr kumimoji="0" lang="pt-BR"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46872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8028122"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rPr>
              <a:t>Liquidação produtos/serviços</a:t>
            </a: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671691"/>
            <a:ext cx="9144000" cy="6186309"/>
          </a:xfrm>
          <a:prstGeom prst="rect">
            <a:avLst/>
          </a:prstGeom>
          <a:noFill/>
        </p:spPr>
        <p:txBody>
          <a:bodyPr wrap="square" rtlCol="0">
            <a:spAutoFit/>
          </a:bodyPr>
          <a:lstStyle/>
          <a:p>
            <a:pPr marL="571500" lvl="0" indent="-571500" algn="just">
              <a:buFont typeface="Arial" panose="020B0604020202020204" pitchFamily="34" charset="0"/>
              <a:buChar char="•"/>
            </a:pPr>
            <a:r>
              <a:rPr lang="pt-BR" sz="3600" dirty="0">
                <a:solidFill>
                  <a:prstClr val="black"/>
                </a:solidFill>
              </a:rPr>
              <a:t>A liquidação é um dos processos de rotina de compras mais importantes.</a:t>
            </a:r>
          </a:p>
          <a:p>
            <a:pPr marL="571500" lvl="0" indent="-571500" algn="just">
              <a:buFont typeface="Arial" panose="020B0604020202020204" pitchFamily="34" charset="0"/>
              <a:buChar char="•"/>
            </a:pPr>
            <a:r>
              <a:rPr lang="pt-BR" sz="3600" dirty="0">
                <a:solidFill>
                  <a:prstClr val="black"/>
                </a:solidFill>
              </a:rPr>
              <a:t>Fase que irá registrar o efetivo recebimento das compras, no que tange à quantidade, qualidade e cumprimento de entrega.</a:t>
            </a:r>
          </a:p>
          <a:p>
            <a:pPr marL="571500" lvl="0" indent="-571500" algn="just">
              <a:buFont typeface="Arial" panose="020B0604020202020204" pitchFamily="34" charset="0"/>
              <a:buChar char="•"/>
            </a:pPr>
            <a:r>
              <a:rPr lang="pt-BR" sz="3600" dirty="0">
                <a:solidFill>
                  <a:prstClr val="black"/>
                </a:solidFill>
              </a:rPr>
              <a:t>Carimbo atrás da nota com assinatura dando como correto sobre a verificação física. </a:t>
            </a:r>
          </a:p>
          <a:p>
            <a:pPr marL="571500" lvl="0" indent="-571500" algn="just">
              <a:buFont typeface="Arial" panose="020B0604020202020204" pitchFamily="34" charset="0"/>
              <a:buChar char="•"/>
            </a:pPr>
            <a:r>
              <a:rPr lang="pt-BR" sz="3600" dirty="0">
                <a:solidFill>
                  <a:prstClr val="black"/>
                </a:solidFill>
              </a:rPr>
              <a:t>Registro da liquidação contábil será emitido no setor de empenho mediante a verificação da liquidação na forma do acima identificado.</a:t>
            </a:r>
            <a:endParaRPr kumimoji="0" lang="pt-BR"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59622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8028122"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rPr>
              <a:t>Liquidação produtos/serviços</a:t>
            </a:r>
          </a:p>
        </p:txBody>
      </p:sp>
      <p:pic>
        <p:nvPicPr>
          <p:cNvPr id="5" name="Imagem 4" descr="msotw9_temp0">
            <a:extLst>
              <a:ext uri="{FF2B5EF4-FFF2-40B4-BE49-F238E27FC236}">
                <a16:creationId xmlns:a16="http://schemas.microsoft.com/office/drawing/2014/main" id="{802DBC33-60F9-432D-8471-E68227DCF34C}"/>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99715" y="2258695"/>
            <a:ext cx="3544570" cy="2340610"/>
          </a:xfrm>
          <a:prstGeom prst="rect">
            <a:avLst/>
          </a:prstGeom>
          <a:noFill/>
          <a:ln>
            <a:noFill/>
          </a:ln>
        </p:spPr>
      </p:pic>
    </p:spTree>
    <p:extLst>
      <p:ext uri="{BB962C8B-B14F-4D97-AF65-F5344CB8AC3E}">
        <p14:creationId xmlns:p14="http://schemas.microsoft.com/office/powerpoint/2010/main" val="5817768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8028122"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rPr>
              <a:t>Liquidação produtos/serviços</a:t>
            </a:r>
          </a:p>
        </p:txBody>
      </p:sp>
      <p:pic>
        <p:nvPicPr>
          <p:cNvPr id="4" name="Imagem 3">
            <a:extLst>
              <a:ext uri="{FF2B5EF4-FFF2-40B4-BE49-F238E27FC236}">
                <a16:creationId xmlns:a16="http://schemas.microsoft.com/office/drawing/2014/main" id="{6BACC4A7-93BB-4101-98B1-5CA7DE578AA0}"/>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061633" y="830997"/>
            <a:ext cx="7105973" cy="6116538"/>
          </a:xfrm>
          <a:prstGeom prst="rect">
            <a:avLst/>
          </a:prstGeom>
          <a:noFill/>
          <a:ln>
            <a:noFill/>
          </a:ln>
        </p:spPr>
      </p:pic>
    </p:spTree>
    <p:extLst>
      <p:ext uri="{BB962C8B-B14F-4D97-AF65-F5344CB8AC3E}">
        <p14:creationId xmlns:p14="http://schemas.microsoft.com/office/powerpoint/2010/main" val="31240879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8028122"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rPr>
              <a:t>Liquidação produtos/serviços</a:t>
            </a: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908488"/>
            <a:ext cx="9144000" cy="5632311"/>
          </a:xfrm>
          <a:prstGeom prst="rect">
            <a:avLst/>
          </a:prstGeom>
          <a:noFill/>
        </p:spPr>
        <p:txBody>
          <a:bodyPr wrap="square" rtlCol="0">
            <a:spAutoFit/>
          </a:bodyPr>
          <a:lstStyle/>
          <a:p>
            <a:pPr marL="571500" lvl="0" indent="-571500" algn="just">
              <a:buFont typeface="Arial" panose="020B0604020202020204" pitchFamily="34" charset="0"/>
              <a:buChar char="•"/>
            </a:pPr>
            <a:r>
              <a:rPr lang="pt-BR" sz="3600" dirty="0">
                <a:solidFill>
                  <a:prstClr val="black"/>
                </a:solidFill>
              </a:rPr>
              <a:t>Tudo o que for recebido, automaticamente, passará por entrada de estoque.</a:t>
            </a:r>
          </a:p>
          <a:p>
            <a:pPr marL="571500" lvl="0" indent="-571500" algn="just">
              <a:buFont typeface="Arial" panose="020B0604020202020204" pitchFamily="34" charset="0"/>
              <a:buChar char="•"/>
            </a:pPr>
            <a:r>
              <a:rPr lang="pt-BR" sz="3600" dirty="0">
                <a:solidFill>
                  <a:prstClr val="black"/>
                </a:solidFill>
              </a:rPr>
              <a:t>Interpretação de material de almoxarifado dar-se-á pela categoria de cada produto.</a:t>
            </a:r>
          </a:p>
          <a:p>
            <a:pPr marL="571500" lvl="0" indent="-571500" algn="just">
              <a:buFont typeface="Arial" panose="020B0604020202020204" pitchFamily="34" charset="0"/>
              <a:buChar char="•"/>
            </a:pPr>
            <a:r>
              <a:rPr lang="pt-BR" sz="3600" dirty="0">
                <a:solidFill>
                  <a:prstClr val="black"/>
                </a:solidFill>
              </a:rPr>
              <a:t>Saber a qualquer momento as quantias físicas e financeiras do estoque.</a:t>
            </a:r>
          </a:p>
          <a:p>
            <a:pPr lvl="0" algn="just"/>
            <a:r>
              <a:rPr lang="pt-BR" sz="3600" dirty="0">
                <a:solidFill>
                  <a:prstClr val="black"/>
                </a:solidFill>
              </a:rPr>
              <a:t>Observação: O estoque com nova contabilidade, os saldos fazem parte do patrimônio, sendo necessária a interligação dos locais de estoque com a contabilidade (publicações tempestivas.</a:t>
            </a:r>
            <a:endParaRPr kumimoji="0" lang="pt-BR"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841194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8028122"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rPr>
              <a:t>Liquidação produtos/serviços</a:t>
            </a:r>
          </a:p>
        </p:txBody>
      </p:sp>
      <p:pic>
        <p:nvPicPr>
          <p:cNvPr id="3" name="Imagem 2">
            <a:extLst>
              <a:ext uri="{FF2B5EF4-FFF2-40B4-BE49-F238E27FC236}">
                <a16:creationId xmlns:a16="http://schemas.microsoft.com/office/drawing/2014/main" id="{3056CA5D-DEF3-41EA-AD13-B330CEFFBEC0}"/>
              </a:ext>
            </a:extLst>
          </p:cNvPr>
          <p:cNvPicPr>
            <a:picLocks noChangeAspect="1"/>
          </p:cNvPicPr>
          <p:nvPr/>
        </p:nvPicPr>
        <p:blipFill>
          <a:blip r:embed="rId3"/>
          <a:stretch>
            <a:fillRect/>
          </a:stretch>
        </p:blipFill>
        <p:spPr>
          <a:xfrm>
            <a:off x="1139125" y="830996"/>
            <a:ext cx="6865749" cy="6027003"/>
          </a:xfrm>
          <a:prstGeom prst="rect">
            <a:avLst/>
          </a:prstGeom>
        </p:spPr>
      </p:pic>
    </p:spTree>
    <p:extLst>
      <p:ext uri="{BB962C8B-B14F-4D97-AF65-F5344CB8AC3E}">
        <p14:creationId xmlns:p14="http://schemas.microsoft.com/office/powerpoint/2010/main" val="148538376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8028122"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rPr>
              <a:t>Liquidação produtos/serviços</a:t>
            </a: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908488"/>
            <a:ext cx="9144000" cy="5632311"/>
          </a:xfrm>
          <a:prstGeom prst="rect">
            <a:avLst/>
          </a:prstGeom>
          <a:noFill/>
        </p:spPr>
        <p:txBody>
          <a:bodyPr wrap="square" rtlCol="0">
            <a:spAutoFit/>
          </a:bodyPr>
          <a:lstStyle/>
          <a:p>
            <a:pPr marL="571500" lvl="0" indent="-571500" algn="just">
              <a:buFont typeface="Arial" panose="020B0604020202020204" pitchFamily="34" charset="0"/>
              <a:buChar char="•"/>
            </a:pPr>
            <a:r>
              <a:rPr lang="pt-BR" sz="3600" dirty="0">
                <a:solidFill>
                  <a:prstClr val="black"/>
                </a:solidFill>
              </a:rPr>
              <a:t>Distribuição às unidades fins (estruturas organizacionais), com controle de almoxarifado, constituído por produtos em prateleiras.</a:t>
            </a:r>
          </a:p>
          <a:p>
            <a:pPr marL="571500" lvl="0" indent="-571500" algn="just">
              <a:buFont typeface="Arial" panose="020B0604020202020204" pitchFamily="34" charset="0"/>
              <a:buChar char="•"/>
            </a:pPr>
            <a:r>
              <a:rPr lang="pt-BR" sz="3600" dirty="0">
                <a:solidFill>
                  <a:prstClr val="black"/>
                </a:solidFill>
              </a:rPr>
              <a:t>Formalização nas entregas de materiais e serviços.</a:t>
            </a:r>
          </a:p>
          <a:p>
            <a:pPr lvl="0" algn="just"/>
            <a:r>
              <a:rPr lang="pt-BR" sz="3600" dirty="0">
                <a:solidFill>
                  <a:prstClr val="black"/>
                </a:solidFill>
              </a:rPr>
              <a:t>Observação: Na liquidação sobre serviços terceirizados, é necessário o acompanhamento por um servidor municipal. Verificação por unidade de medida com relatório diário.</a:t>
            </a:r>
          </a:p>
        </p:txBody>
      </p:sp>
    </p:spTree>
    <p:extLst>
      <p:ext uri="{BB962C8B-B14F-4D97-AF65-F5344CB8AC3E}">
        <p14:creationId xmlns:p14="http://schemas.microsoft.com/office/powerpoint/2010/main" val="32197509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8028122" cy="830997"/>
          </a:xfrm>
          <a:prstGeom prst="rect">
            <a:avLst/>
          </a:prstGeom>
          <a:noFill/>
        </p:spPr>
        <p:txBody>
          <a:bodyPr wrap="square" rtlCol="0">
            <a:spAutoFit/>
          </a:bodyPr>
          <a:lstStyle/>
          <a:p>
            <a:pPr lvl="0">
              <a:defRPr/>
            </a:pPr>
            <a:r>
              <a:rPr lang="pt-BR" sz="4800" b="1" dirty="0">
                <a:solidFill>
                  <a:prstClr val="black"/>
                </a:solidFill>
              </a:rPr>
              <a:t>Controle da frota</a:t>
            </a:r>
            <a:endPar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665779"/>
            <a:ext cx="9144000" cy="6186309"/>
          </a:xfrm>
          <a:prstGeom prst="rect">
            <a:avLst/>
          </a:prstGeom>
          <a:noFill/>
        </p:spPr>
        <p:txBody>
          <a:bodyPr wrap="square" rtlCol="0">
            <a:spAutoFit/>
          </a:bodyPr>
          <a:lstStyle/>
          <a:p>
            <a:pPr marL="571500" lvl="0" indent="-571500" algn="just">
              <a:buFont typeface="Arial" panose="020B0604020202020204" pitchFamily="34" charset="0"/>
              <a:buChar char="•"/>
              <a:defRPr/>
            </a:pPr>
            <a:r>
              <a:rPr lang="pt-BR" sz="3600" dirty="0">
                <a:solidFill>
                  <a:prstClr val="black"/>
                </a:solidFill>
              </a:rPr>
              <a:t>A informação no controle de frota deverá possuir ficha individual (informatizada).</a:t>
            </a:r>
          </a:p>
          <a:p>
            <a:pPr marL="571500" lvl="0" indent="-571500" algn="just">
              <a:buFont typeface="Arial" panose="020B0604020202020204" pitchFamily="34" charset="0"/>
              <a:buChar char="•"/>
              <a:defRPr/>
            </a:pPr>
            <a:r>
              <a:rPr lang="pt-BR" sz="3600" dirty="0">
                <a:solidFill>
                  <a:prstClr val="black"/>
                </a:solidFill>
              </a:rPr>
              <a:t>Permitir comparação de desempenho e análise de desvios.</a:t>
            </a:r>
          </a:p>
          <a:p>
            <a:pPr marL="571500" lvl="0" indent="-571500" algn="just">
              <a:buFont typeface="Arial" panose="020B0604020202020204" pitchFamily="34" charset="0"/>
              <a:buChar char="•"/>
              <a:defRPr/>
            </a:pPr>
            <a:r>
              <a:rPr lang="pt-BR" sz="3600" dirty="0">
                <a:solidFill>
                  <a:prstClr val="black"/>
                </a:solidFill>
              </a:rPr>
              <a:t>Sistema informatizado integrado sobre todos as despesas ocorrentes.</a:t>
            </a:r>
          </a:p>
          <a:p>
            <a:pPr marL="571500" lvl="0" indent="-571500" algn="just">
              <a:buFont typeface="Arial" panose="020B0604020202020204" pitchFamily="34" charset="0"/>
              <a:buChar char="•"/>
              <a:defRPr/>
            </a:pPr>
            <a:r>
              <a:rPr lang="pt-BR" sz="3600" dirty="0">
                <a:solidFill>
                  <a:prstClr val="black"/>
                </a:solidFill>
              </a:rPr>
              <a:t>Controle em veículos, equipamentos e incluído inclusive o da patrulha agrícola.</a:t>
            </a:r>
          </a:p>
          <a:p>
            <a:pPr lvl="0" algn="just">
              <a:defRPr/>
            </a:pPr>
            <a:r>
              <a:rPr lang="pt-BR" sz="3600" dirty="0">
                <a:solidFill>
                  <a:prstClr val="black"/>
                </a:solidFill>
              </a:rPr>
              <a:t>Observação: Providência para adequação a uma forma de controle que permita estancar o dinheiro que vai para o ralo na função pública. </a:t>
            </a:r>
            <a:endParaRPr kumimoji="0" lang="pt-BR"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338751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8028122"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rPr>
              <a:t>Controle da frota</a:t>
            </a: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665779"/>
            <a:ext cx="9144000" cy="6186309"/>
          </a:xfrm>
          <a:prstGeom prst="rect">
            <a:avLst/>
          </a:prstGeom>
          <a:noFill/>
        </p:spPr>
        <p:txBody>
          <a:bodyPr wrap="square" rtlCol="0">
            <a:spAutoFit/>
          </a:bodyPr>
          <a:lstStyle/>
          <a:p>
            <a:pPr marL="571500" lvl="0" indent="-571500" algn="just">
              <a:buFont typeface="Arial" panose="020B0604020202020204" pitchFamily="34" charset="0"/>
              <a:buChar char="•"/>
              <a:defRPr/>
            </a:pPr>
            <a:r>
              <a:rPr lang="pt-BR" sz="3600" dirty="0">
                <a:solidFill>
                  <a:prstClr val="black"/>
                </a:solidFill>
              </a:rPr>
              <a:t>No controle de frota, é necessário que todos os veículos e máquinas possuam o controle de deslocamentos (quilometragem ou horas).</a:t>
            </a:r>
          </a:p>
          <a:p>
            <a:pPr lvl="0" algn="just">
              <a:defRPr/>
            </a:pPr>
            <a:r>
              <a:rPr lang="pt-BR" sz="3600" dirty="0">
                <a:solidFill>
                  <a:prstClr val="black"/>
                </a:solidFill>
              </a:rPr>
              <a:t>Observação: Como confrontações das informações do empenho e notas fiscais de compras de produtos e serviços em relação as informações geradas no controle da frota, principalmente em relação às informações do diário de bordo, que são passíveis de apontamentos do TCE.</a:t>
            </a:r>
          </a:p>
        </p:txBody>
      </p:sp>
    </p:spTree>
    <p:extLst>
      <p:ext uri="{BB962C8B-B14F-4D97-AF65-F5344CB8AC3E}">
        <p14:creationId xmlns:p14="http://schemas.microsoft.com/office/powerpoint/2010/main" val="290820542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8028122"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rPr>
              <a:t>Do combustível</a:t>
            </a: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665779"/>
            <a:ext cx="9144000" cy="6186309"/>
          </a:xfrm>
          <a:prstGeom prst="rect">
            <a:avLst/>
          </a:prstGeom>
          <a:noFill/>
        </p:spPr>
        <p:txBody>
          <a:bodyPr wrap="square" rtlCol="0">
            <a:spAutoFit/>
          </a:bodyPr>
          <a:lstStyle/>
          <a:p>
            <a:pPr marL="571500" lvl="0" indent="-571500" algn="just">
              <a:buFont typeface="Arial" panose="020B0604020202020204" pitchFamily="34" charset="0"/>
              <a:buChar char="•"/>
              <a:defRPr/>
            </a:pPr>
            <a:r>
              <a:rPr lang="pt-BR" sz="3600" dirty="0">
                <a:solidFill>
                  <a:prstClr val="black"/>
                </a:solidFill>
              </a:rPr>
              <a:t>Sobre o fornecimento de combustível abastecido na bomba do “Posto”, será emitida a autorização com as seguintes informações:</a:t>
            </a:r>
          </a:p>
          <a:p>
            <a:pPr marL="1200150" lvl="1" indent="-742950" algn="just">
              <a:buFont typeface="+mj-lt"/>
              <a:buAutoNum type="alphaLcParenR"/>
              <a:defRPr/>
            </a:pPr>
            <a:r>
              <a:rPr lang="pt-BR" sz="3600" dirty="0">
                <a:solidFill>
                  <a:prstClr val="black"/>
                </a:solidFill>
              </a:rPr>
              <a:t>Data</a:t>
            </a:r>
          </a:p>
          <a:p>
            <a:pPr marL="1200150" lvl="1" indent="-742950" algn="just">
              <a:buFont typeface="+mj-lt"/>
              <a:buAutoNum type="alphaLcParenR"/>
              <a:defRPr/>
            </a:pPr>
            <a:r>
              <a:rPr lang="pt-BR" sz="3600" dirty="0">
                <a:solidFill>
                  <a:prstClr val="black"/>
                </a:solidFill>
              </a:rPr>
              <a:t>Nome do Fornecedor</a:t>
            </a:r>
          </a:p>
          <a:p>
            <a:pPr marL="1200150" lvl="1" indent="-742950" algn="just">
              <a:buFont typeface="+mj-lt"/>
              <a:buAutoNum type="alphaLcParenR"/>
              <a:defRPr/>
            </a:pPr>
            <a:r>
              <a:rPr lang="pt-BR" sz="3600" dirty="0">
                <a:solidFill>
                  <a:prstClr val="black"/>
                </a:solidFill>
              </a:rPr>
              <a:t>Veículo</a:t>
            </a:r>
          </a:p>
          <a:p>
            <a:pPr marL="1200150" lvl="1" indent="-742950" algn="just">
              <a:buFont typeface="+mj-lt"/>
              <a:buAutoNum type="alphaLcParenR"/>
              <a:defRPr/>
            </a:pPr>
            <a:r>
              <a:rPr lang="pt-BR" sz="3600" dirty="0">
                <a:solidFill>
                  <a:prstClr val="black"/>
                </a:solidFill>
              </a:rPr>
              <a:t>Motorista</a:t>
            </a:r>
          </a:p>
          <a:p>
            <a:pPr marL="1200150" lvl="1" indent="-742950" algn="just">
              <a:buFont typeface="+mj-lt"/>
              <a:buAutoNum type="alphaLcParenR"/>
              <a:defRPr/>
            </a:pPr>
            <a:r>
              <a:rPr lang="pt-BR" sz="3600" dirty="0">
                <a:solidFill>
                  <a:prstClr val="black"/>
                </a:solidFill>
              </a:rPr>
              <a:t>Tipo Combustível</a:t>
            </a:r>
          </a:p>
          <a:p>
            <a:pPr marL="1200150" lvl="1" indent="-742950" algn="just">
              <a:buFont typeface="+mj-lt"/>
              <a:buAutoNum type="alphaLcParenR"/>
              <a:defRPr/>
            </a:pPr>
            <a:r>
              <a:rPr lang="pt-BR" sz="3600" dirty="0">
                <a:solidFill>
                  <a:prstClr val="black"/>
                </a:solidFill>
              </a:rPr>
              <a:t>Preço Unitário</a:t>
            </a:r>
          </a:p>
          <a:p>
            <a:pPr marL="1200150" lvl="1" indent="-742950" algn="just">
              <a:buFont typeface="+mj-lt"/>
              <a:buAutoNum type="alphaLcParenR"/>
              <a:defRPr/>
            </a:pPr>
            <a:r>
              <a:rPr lang="pt-BR" sz="3600" dirty="0">
                <a:solidFill>
                  <a:prstClr val="black"/>
                </a:solidFill>
              </a:rPr>
              <a:t>Licitação</a:t>
            </a:r>
          </a:p>
        </p:txBody>
      </p:sp>
    </p:spTree>
    <p:extLst>
      <p:ext uri="{BB962C8B-B14F-4D97-AF65-F5344CB8AC3E}">
        <p14:creationId xmlns:p14="http://schemas.microsoft.com/office/powerpoint/2010/main" val="239475982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8028122"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rPr>
              <a:t>Do combustível</a:t>
            </a: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814851"/>
            <a:ext cx="9144000" cy="5632311"/>
          </a:xfrm>
          <a:prstGeom prst="rect">
            <a:avLst/>
          </a:prstGeom>
          <a:noFill/>
        </p:spPr>
        <p:txBody>
          <a:bodyPr wrap="square" rtlCol="0">
            <a:spAutoFit/>
          </a:bodyPr>
          <a:lstStyle/>
          <a:p>
            <a:pPr marL="571500" lvl="0" indent="-571500" algn="just">
              <a:buFont typeface="Arial" panose="020B0604020202020204" pitchFamily="34" charset="0"/>
              <a:buChar char="•"/>
              <a:defRPr/>
            </a:pPr>
            <a:r>
              <a:rPr lang="pt-BR" sz="3600" dirty="0">
                <a:solidFill>
                  <a:prstClr val="black"/>
                </a:solidFill>
              </a:rPr>
              <a:t>A liquidação física para combustíveis:</a:t>
            </a:r>
          </a:p>
          <a:p>
            <a:pPr marL="1200150" lvl="1" indent="-742950" algn="just">
              <a:buFont typeface="+mj-lt"/>
              <a:buAutoNum type="alphaLcParenR"/>
              <a:defRPr/>
            </a:pPr>
            <a:r>
              <a:rPr lang="pt-BR" sz="3600" dirty="0">
                <a:solidFill>
                  <a:prstClr val="black"/>
                </a:solidFill>
              </a:rPr>
              <a:t>Notas e ordens de combustível;</a:t>
            </a:r>
          </a:p>
          <a:p>
            <a:pPr marL="1200150" lvl="1" indent="-742950" algn="just">
              <a:buFont typeface="+mj-lt"/>
              <a:buAutoNum type="alphaLcParenR"/>
              <a:defRPr/>
            </a:pPr>
            <a:r>
              <a:rPr lang="pt-BR" sz="3600" dirty="0">
                <a:solidFill>
                  <a:prstClr val="black"/>
                </a:solidFill>
              </a:rPr>
              <a:t>Após o abastecimento;</a:t>
            </a:r>
          </a:p>
          <a:p>
            <a:pPr marL="1200150" lvl="1" indent="-742950" algn="just">
              <a:buFont typeface="+mj-lt"/>
              <a:buAutoNum type="alphaLcParenR"/>
              <a:defRPr/>
            </a:pPr>
            <a:r>
              <a:rPr lang="pt-BR" sz="3600" dirty="0">
                <a:solidFill>
                  <a:prstClr val="black"/>
                </a:solidFill>
              </a:rPr>
              <a:t>Com assinatura do frentista e do motorista da prefeitura;</a:t>
            </a:r>
          </a:p>
          <a:p>
            <a:pPr marL="1200150" lvl="1" indent="-742950" algn="just">
              <a:buFont typeface="+mj-lt"/>
              <a:buAutoNum type="alphaLcParenR"/>
              <a:defRPr/>
            </a:pPr>
            <a:r>
              <a:rPr lang="pt-BR" sz="3600" dirty="0">
                <a:solidFill>
                  <a:prstClr val="black"/>
                </a:solidFill>
              </a:rPr>
              <a:t>Informado nos campos da ordem inicial o </a:t>
            </a:r>
            <a:r>
              <a:rPr lang="pt-BR" sz="3600" dirty="0" err="1">
                <a:solidFill>
                  <a:prstClr val="black"/>
                </a:solidFill>
              </a:rPr>
              <a:t>hodômetro</a:t>
            </a:r>
            <a:r>
              <a:rPr lang="pt-BR" sz="3600" dirty="0">
                <a:solidFill>
                  <a:prstClr val="black"/>
                </a:solidFill>
              </a:rPr>
              <a:t> ou </a:t>
            </a:r>
            <a:r>
              <a:rPr lang="pt-BR" sz="3600" dirty="0" err="1">
                <a:solidFill>
                  <a:prstClr val="black"/>
                </a:solidFill>
              </a:rPr>
              <a:t>horímetro</a:t>
            </a:r>
            <a:r>
              <a:rPr lang="pt-BR" sz="3600" dirty="0">
                <a:solidFill>
                  <a:prstClr val="black"/>
                </a:solidFill>
              </a:rPr>
              <a:t>, quantidade e valor total. </a:t>
            </a:r>
          </a:p>
          <a:p>
            <a:pPr marL="1200150" lvl="1" indent="-742950" algn="just">
              <a:buFont typeface="+mj-lt"/>
              <a:buAutoNum type="alphaLcParenR"/>
              <a:defRPr/>
            </a:pPr>
            <a:r>
              <a:rPr lang="pt-BR" sz="3600" dirty="0">
                <a:solidFill>
                  <a:prstClr val="black"/>
                </a:solidFill>
              </a:rPr>
              <a:t>Será informado no controle de frota.</a:t>
            </a:r>
          </a:p>
          <a:p>
            <a:pPr marL="1200150" marR="0" lvl="1" indent="-742950" algn="just" defTabSz="914400" rtl="0" eaLnBrk="1" fontAlgn="auto" latinLnBrk="0" hangingPunct="1">
              <a:lnSpc>
                <a:spcPct val="100000"/>
              </a:lnSpc>
              <a:spcBef>
                <a:spcPts val="0"/>
              </a:spcBef>
              <a:spcAft>
                <a:spcPts val="0"/>
              </a:spcAft>
              <a:buClrTx/>
              <a:buSzTx/>
              <a:buFont typeface="+mj-lt"/>
              <a:buAutoNum type="alphaLcParenR"/>
              <a:tabLst/>
              <a:defRPr/>
            </a:pPr>
            <a:endParaRPr kumimoji="0" lang="pt-BR"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744392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8028122"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rPr>
              <a:t>Do combustível</a:t>
            </a: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814851"/>
            <a:ext cx="9144000" cy="3970318"/>
          </a:xfrm>
          <a:prstGeom prst="rect">
            <a:avLst/>
          </a:prstGeom>
          <a:noFill/>
        </p:spPr>
        <p:txBody>
          <a:bodyPr wrap="square" rtlCol="0">
            <a:spAutoFit/>
          </a:bodyPr>
          <a:lstStyle/>
          <a:p>
            <a:pPr marL="571500" lvl="0" indent="-571500" algn="just">
              <a:buFont typeface="Arial" panose="020B0604020202020204" pitchFamily="34" charset="0"/>
              <a:buChar char="•"/>
              <a:defRPr/>
            </a:pPr>
            <a:r>
              <a:rPr lang="pt-BR" sz="3600" dirty="0">
                <a:solidFill>
                  <a:prstClr val="black"/>
                </a:solidFill>
              </a:rPr>
              <a:t>A utilização do cartão de abastecimento tem sido uma forma eficiente para utilização de motoristas municipais para os abastecimentos, logicamente observado o sistema adotado em que atenda um controle rigoroso contra falhas, desvios, e também gere as informações do controle de frota.</a:t>
            </a:r>
          </a:p>
        </p:txBody>
      </p:sp>
    </p:spTree>
    <p:extLst>
      <p:ext uri="{BB962C8B-B14F-4D97-AF65-F5344CB8AC3E}">
        <p14:creationId xmlns:p14="http://schemas.microsoft.com/office/powerpoint/2010/main" val="211448791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8028122"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rPr>
              <a:t>Do combustível</a:t>
            </a: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808939"/>
            <a:ext cx="9144000" cy="5632311"/>
          </a:xfrm>
          <a:prstGeom prst="rect">
            <a:avLst/>
          </a:prstGeom>
          <a:noFill/>
        </p:spPr>
        <p:txBody>
          <a:bodyPr wrap="square" rtlCol="0">
            <a:spAutoFit/>
          </a:bodyPr>
          <a:lstStyle/>
          <a:p>
            <a:pPr marL="571500" lvl="0" indent="-571500" algn="just">
              <a:buFont typeface="Arial" panose="020B0604020202020204" pitchFamily="34" charset="0"/>
              <a:buChar char="•"/>
              <a:defRPr/>
            </a:pPr>
            <a:r>
              <a:rPr lang="pt-BR" sz="3600" dirty="0">
                <a:solidFill>
                  <a:prstClr val="black"/>
                </a:solidFill>
              </a:rPr>
              <a:t>Do combustível abastecido na bomba da própria Prefeitura, será emitida a autorização normal de baixa de estoque. </a:t>
            </a:r>
          </a:p>
          <a:p>
            <a:pPr marL="571500" lvl="0" indent="-571500" algn="just">
              <a:buFont typeface="Arial" panose="020B0604020202020204" pitchFamily="34" charset="0"/>
              <a:buChar char="•"/>
              <a:defRPr/>
            </a:pPr>
            <a:r>
              <a:rPr lang="pt-BR" sz="3600" dirty="0">
                <a:solidFill>
                  <a:prstClr val="black"/>
                </a:solidFill>
              </a:rPr>
              <a:t>Deverá ser informado inclusive as despesas da conta adiantamento no controle de frota.</a:t>
            </a:r>
          </a:p>
          <a:p>
            <a:pPr marL="571500" lvl="0" indent="-571500" algn="just">
              <a:buFont typeface="Arial" panose="020B0604020202020204" pitchFamily="34" charset="0"/>
              <a:buChar char="•"/>
              <a:defRPr/>
            </a:pPr>
            <a:r>
              <a:rPr lang="pt-BR" sz="3600" dirty="0">
                <a:solidFill>
                  <a:prstClr val="black"/>
                </a:solidFill>
              </a:rPr>
              <a:t>Informatização do local de estoque (almoxarifado) ligando com unidades internas e externas de forma on-line. </a:t>
            </a:r>
          </a:p>
          <a:p>
            <a:pPr marL="571500" lvl="0" indent="-571500" algn="just">
              <a:buFont typeface="Arial" panose="020B0604020202020204" pitchFamily="34" charset="0"/>
              <a:buChar char="•"/>
              <a:defRPr/>
            </a:pPr>
            <a:r>
              <a:rPr lang="pt-BR" sz="3600" dirty="0">
                <a:solidFill>
                  <a:prstClr val="black"/>
                </a:solidFill>
              </a:rPr>
              <a:t>Locais de estoque conciliando regularmente as existências.</a:t>
            </a:r>
            <a:endParaRPr kumimoji="0" lang="pt-BR"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456291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756C6AC-C463-A347-976D-C1D54DEC8CD4}"/>
              </a:ext>
            </a:extLst>
          </p:cNvPr>
          <p:cNvSpPr txBox="1"/>
          <p:nvPr/>
        </p:nvSpPr>
        <p:spPr>
          <a:xfrm>
            <a:off x="92990" y="371735"/>
            <a:ext cx="6416298" cy="830997"/>
          </a:xfrm>
          <a:prstGeom prst="rect">
            <a:avLst/>
          </a:prstGeom>
          <a:noFill/>
        </p:spPr>
        <p:txBody>
          <a:bodyPr wrap="square" rtlCol="0">
            <a:spAutoFit/>
          </a:bodyPr>
          <a:lstStyle/>
          <a:p>
            <a:pPr lvl="0"/>
            <a:r>
              <a:rPr lang="pt-BR" sz="4800" b="1" dirty="0">
                <a:solidFill>
                  <a:prstClr val="white"/>
                </a:solidFill>
              </a:rPr>
              <a:t>Central de compras</a:t>
            </a:r>
            <a:endParaRPr kumimoji="0" lang="pt-BR" sz="4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aixaDeTexto 2">
            <a:extLst>
              <a:ext uri="{FF2B5EF4-FFF2-40B4-BE49-F238E27FC236}">
                <a16:creationId xmlns:a16="http://schemas.microsoft.com/office/drawing/2014/main" id="{657FE47D-497B-174B-B8CE-EFF05AFBB1C1}"/>
              </a:ext>
            </a:extLst>
          </p:cNvPr>
          <p:cNvSpPr txBox="1"/>
          <p:nvPr/>
        </p:nvSpPr>
        <p:spPr>
          <a:xfrm>
            <a:off x="212364" y="3439774"/>
            <a:ext cx="8815399" cy="230832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srgbClr val="148123"/>
                </a:solidFill>
                <a:effectLst/>
                <a:uLnTx/>
                <a:uFillTx/>
                <a:latin typeface="Calibri" panose="020F0502020204030204"/>
                <a:ea typeface="+mn-ea"/>
                <a:cs typeface="+mn-cs"/>
              </a:rPr>
              <a:t>Atendimento as compras municipais na forma de uma “central de compras” </a:t>
            </a:r>
          </a:p>
        </p:txBody>
      </p:sp>
    </p:spTree>
    <p:extLst>
      <p:ext uri="{BB962C8B-B14F-4D97-AF65-F5344CB8AC3E}">
        <p14:creationId xmlns:p14="http://schemas.microsoft.com/office/powerpoint/2010/main" val="361238249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756C6AC-C463-A347-976D-C1D54DEC8CD4}"/>
              </a:ext>
            </a:extLst>
          </p:cNvPr>
          <p:cNvSpPr txBox="1"/>
          <p:nvPr/>
        </p:nvSpPr>
        <p:spPr>
          <a:xfrm>
            <a:off x="212365" y="232028"/>
            <a:ext cx="6095445"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white"/>
                </a:solidFill>
                <a:effectLst/>
                <a:uLnTx/>
                <a:uFillTx/>
                <a:latin typeface="Calibri" panose="020F0502020204030204"/>
                <a:ea typeface="+mn-ea"/>
                <a:cs typeface="+mn-cs"/>
              </a:rPr>
              <a:t>Da central de compras.</a:t>
            </a:r>
          </a:p>
        </p:txBody>
      </p:sp>
      <p:sp>
        <p:nvSpPr>
          <p:cNvPr id="3" name="CaixaDeTexto 2">
            <a:extLst>
              <a:ext uri="{FF2B5EF4-FFF2-40B4-BE49-F238E27FC236}">
                <a16:creationId xmlns:a16="http://schemas.microsoft.com/office/drawing/2014/main" id="{657FE47D-497B-174B-B8CE-EFF05AFBB1C1}"/>
              </a:ext>
            </a:extLst>
          </p:cNvPr>
          <p:cNvSpPr txBox="1"/>
          <p:nvPr/>
        </p:nvSpPr>
        <p:spPr>
          <a:xfrm>
            <a:off x="80629" y="2637737"/>
            <a:ext cx="9063372"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srgbClr val="148123"/>
                </a:solidFill>
                <a:effectLst/>
                <a:uLnTx/>
                <a:uFillTx/>
                <a:latin typeface="Calibri" panose="020F0502020204030204"/>
                <a:ea typeface="+mn-ea"/>
                <a:cs typeface="+mn-cs"/>
              </a:rPr>
              <a:t>Atuação nas compras</a:t>
            </a:r>
          </a:p>
        </p:txBody>
      </p:sp>
      <p:sp>
        <p:nvSpPr>
          <p:cNvPr id="4" name="CaixaDeTexto 3">
            <a:extLst>
              <a:ext uri="{FF2B5EF4-FFF2-40B4-BE49-F238E27FC236}">
                <a16:creationId xmlns:a16="http://schemas.microsoft.com/office/drawing/2014/main" id="{F04D662D-00A9-2D44-B23A-07669EF1FA1C}"/>
              </a:ext>
            </a:extLst>
          </p:cNvPr>
          <p:cNvSpPr txBox="1"/>
          <p:nvPr/>
        </p:nvSpPr>
        <p:spPr>
          <a:xfrm>
            <a:off x="0" y="3396906"/>
            <a:ext cx="9144000" cy="3416320"/>
          </a:xfrm>
          <a:prstGeom prst="rect">
            <a:avLst/>
          </a:prstGeom>
          <a:noFill/>
        </p:spPr>
        <p:txBody>
          <a:bodyPr wrap="square" rtlCol="0">
            <a:spAutoFit/>
          </a:bodyPr>
          <a:lstStyle/>
          <a:p>
            <a:pPr marL="571500" lvl="0" indent="-571500" algn="just">
              <a:buFont typeface="Arial" panose="020B0604020202020204" pitchFamily="34" charset="0"/>
              <a:buChar char="•"/>
            </a:pPr>
            <a:r>
              <a:rPr lang="pt-BR" sz="3600" dirty="0">
                <a:solidFill>
                  <a:srgbClr val="0048D6"/>
                </a:solidFill>
              </a:rPr>
              <a:t>Atua de uma forma a receber todas requisições de compras das diversas áreas.</a:t>
            </a:r>
          </a:p>
          <a:p>
            <a:pPr marL="571500" lvl="0" indent="-571500" algn="just">
              <a:buFont typeface="Arial" panose="020B0604020202020204" pitchFamily="34" charset="0"/>
              <a:buChar char="•"/>
            </a:pPr>
            <a:r>
              <a:rPr lang="pt-BR" sz="3600" dirty="0">
                <a:solidFill>
                  <a:srgbClr val="0048D6"/>
                </a:solidFill>
              </a:rPr>
              <a:t>Encaminhamentos para compras diretas sem licitação.</a:t>
            </a:r>
          </a:p>
          <a:p>
            <a:pPr marL="571500" lvl="0" indent="-571500" algn="just">
              <a:buFont typeface="Arial" panose="020B0604020202020204" pitchFamily="34" charset="0"/>
              <a:buChar char="•"/>
            </a:pPr>
            <a:r>
              <a:rPr lang="pt-BR" sz="3600" dirty="0">
                <a:solidFill>
                  <a:srgbClr val="0048D6"/>
                </a:solidFill>
              </a:rPr>
              <a:t>Encaminhar para os procedimentos licitatórios.</a:t>
            </a:r>
            <a:endParaRPr kumimoji="0" lang="pt-BR" sz="3600" b="0" i="0" u="none" strike="noStrike" kern="1200" cap="none" spc="0" normalizeH="0" baseline="0" noProof="0" dirty="0">
              <a:ln>
                <a:noFill/>
              </a:ln>
              <a:solidFill>
                <a:srgbClr val="0048D6"/>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723281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8376834" cy="830997"/>
          </a:xfrm>
          <a:prstGeom prst="rect">
            <a:avLst/>
          </a:prstGeom>
          <a:noFill/>
        </p:spPr>
        <p:txBody>
          <a:bodyPr wrap="square" rtlCol="0">
            <a:spAutoFit/>
          </a:bodyPr>
          <a:lstStyle/>
          <a:p>
            <a:pPr lvl="0">
              <a:defRPr/>
            </a:pPr>
            <a:r>
              <a:rPr lang="pt-BR" sz="4800" b="1" dirty="0">
                <a:solidFill>
                  <a:prstClr val="black"/>
                </a:solidFill>
              </a:rPr>
              <a:t>Práticas nas compras</a:t>
            </a:r>
            <a:endPar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808939"/>
            <a:ext cx="9144000" cy="5632311"/>
          </a:xfrm>
          <a:prstGeom prst="rect">
            <a:avLst/>
          </a:prstGeom>
          <a:noFill/>
        </p:spPr>
        <p:txBody>
          <a:bodyPr wrap="square" rtlCol="0">
            <a:spAutoFit/>
          </a:bodyPr>
          <a:lstStyle/>
          <a:p>
            <a:pPr marL="571500" lvl="0" indent="-571500" algn="just">
              <a:buFont typeface="Arial" panose="020B0604020202020204" pitchFamily="34" charset="0"/>
              <a:buChar char="•"/>
              <a:defRPr/>
            </a:pPr>
            <a:r>
              <a:rPr lang="pt-BR" sz="3600" dirty="0">
                <a:solidFill>
                  <a:prstClr val="black"/>
                </a:solidFill>
              </a:rPr>
              <a:t>Muitas prefeituras ainda adotam procedimentos decentralizados:</a:t>
            </a:r>
          </a:p>
          <a:p>
            <a:pPr marL="1200150" lvl="1" indent="-742950" algn="just">
              <a:buFont typeface="+mj-lt"/>
              <a:buAutoNum type="alphaLcParenR"/>
              <a:defRPr/>
            </a:pPr>
            <a:r>
              <a:rPr lang="pt-BR" sz="3600" dirty="0">
                <a:solidFill>
                  <a:prstClr val="black"/>
                </a:solidFill>
              </a:rPr>
              <a:t>Causam muitas vezes falhas importantes;</a:t>
            </a:r>
          </a:p>
          <a:p>
            <a:pPr marL="1200150" lvl="1" indent="-742950" algn="just">
              <a:buFont typeface="+mj-lt"/>
              <a:buAutoNum type="alphaLcParenR"/>
              <a:defRPr/>
            </a:pPr>
            <a:r>
              <a:rPr lang="pt-BR" sz="3600" dirty="0">
                <a:solidFill>
                  <a:prstClr val="black"/>
                </a:solidFill>
              </a:rPr>
              <a:t>Tendo como resultado além da aquisição de produtos de pouca qualidade, a infringência legal;</a:t>
            </a:r>
          </a:p>
          <a:p>
            <a:pPr marL="1200150" lvl="1" indent="-742950" algn="just">
              <a:buFont typeface="+mj-lt"/>
              <a:buAutoNum type="alphaLcParenR"/>
              <a:defRPr/>
            </a:pPr>
            <a:r>
              <a:rPr lang="pt-BR" sz="3600" dirty="0">
                <a:solidFill>
                  <a:prstClr val="black"/>
                </a:solidFill>
              </a:rPr>
              <a:t>Causando por consequência os apontamentos do TCE;</a:t>
            </a:r>
          </a:p>
          <a:p>
            <a:pPr marL="1200150" lvl="1" indent="-742950" algn="just">
              <a:buFont typeface="+mj-lt"/>
              <a:buAutoNum type="alphaLcParenR"/>
              <a:defRPr/>
            </a:pPr>
            <a:r>
              <a:rPr lang="pt-BR" sz="3600" dirty="0">
                <a:solidFill>
                  <a:prstClr val="black"/>
                </a:solidFill>
              </a:rPr>
              <a:t>Muitas vezes devolução de dinheiro e processos contra o gestor.</a:t>
            </a:r>
            <a:endParaRPr kumimoji="0" lang="pt-BR"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436809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8376834" cy="830997"/>
          </a:xfrm>
          <a:prstGeom prst="rect">
            <a:avLst/>
          </a:prstGeom>
          <a:noFill/>
        </p:spPr>
        <p:txBody>
          <a:bodyPr wrap="square" rtlCol="0">
            <a:spAutoFit/>
          </a:bodyPr>
          <a:lstStyle/>
          <a:p>
            <a:pPr lvl="0">
              <a:defRPr/>
            </a:pPr>
            <a:r>
              <a:rPr lang="pt-BR" sz="4800" b="1" dirty="0">
                <a:solidFill>
                  <a:prstClr val="black"/>
                </a:solidFill>
              </a:rPr>
              <a:t>Estrutura central de compras</a:t>
            </a:r>
            <a:endPar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808939"/>
            <a:ext cx="9144000" cy="4524315"/>
          </a:xfrm>
          <a:prstGeom prst="rect">
            <a:avLst/>
          </a:prstGeom>
          <a:noFill/>
        </p:spPr>
        <p:txBody>
          <a:bodyPr wrap="square" rtlCol="0">
            <a:spAutoFit/>
          </a:bodyPr>
          <a:lstStyle/>
          <a:p>
            <a:pPr marL="571500" lvl="0" indent="-571500" algn="just">
              <a:buFont typeface="Arial" panose="020B0604020202020204" pitchFamily="34" charset="0"/>
              <a:buChar char="•"/>
              <a:defRPr/>
            </a:pPr>
            <a:r>
              <a:rPr lang="pt-BR" sz="3600" dirty="0">
                <a:solidFill>
                  <a:prstClr val="black"/>
                </a:solidFill>
              </a:rPr>
              <a:t>Atuação mínima de 01 ou mais servidores, para as prefeituras pequenas para compor o quadro no mínimo 40 horas semanais dedicadas ao Setor de Compras, aumentada proporcionalmente ao porte de cada município.</a:t>
            </a:r>
          </a:p>
          <a:p>
            <a:pPr marL="1200150" lvl="1" indent="-742950" algn="just">
              <a:buFont typeface="+mj-lt"/>
              <a:buAutoNum type="alphaLcParenR"/>
              <a:defRPr/>
            </a:pPr>
            <a:r>
              <a:rPr lang="pt-BR" sz="3600" dirty="0">
                <a:solidFill>
                  <a:prstClr val="black"/>
                </a:solidFill>
              </a:rPr>
              <a:t>Técnico de apoio aos serviços externos, principalmente de mecânica. </a:t>
            </a:r>
          </a:p>
        </p:txBody>
      </p:sp>
    </p:spTree>
    <p:extLst>
      <p:ext uri="{BB962C8B-B14F-4D97-AF65-F5344CB8AC3E}">
        <p14:creationId xmlns:p14="http://schemas.microsoft.com/office/powerpoint/2010/main" val="51630475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837683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rPr>
              <a:t>Estrutura central de compras</a:t>
            </a: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671691"/>
            <a:ext cx="9144000" cy="6186309"/>
          </a:xfrm>
          <a:prstGeom prst="rect">
            <a:avLst/>
          </a:prstGeom>
          <a:noFill/>
        </p:spPr>
        <p:txBody>
          <a:bodyPr wrap="square" rtlCol="0">
            <a:spAutoFit/>
          </a:bodyPr>
          <a:lstStyle/>
          <a:p>
            <a:pPr marL="571500" lvl="0" indent="-571500" algn="just">
              <a:buFont typeface="Arial" panose="020B0604020202020204" pitchFamily="34" charset="0"/>
              <a:buChar char="•"/>
              <a:defRPr/>
            </a:pPr>
            <a:r>
              <a:rPr lang="pt-BR" sz="3600" dirty="0">
                <a:solidFill>
                  <a:prstClr val="black"/>
                </a:solidFill>
              </a:rPr>
              <a:t>Possuir verba orçamentária para custear as despesas do Setor de Compras.</a:t>
            </a:r>
          </a:p>
          <a:p>
            <a:pPr marL="571500" lvl="0" indent="-571500" algn="just">
              <a:buFont typeface="Arial" panose="020B0604020202020204" pitchFamily="34" charset="0"/>
              <a:buChar char="•"/>
              <a:defRPr/>
            </a:pPr>
            <a:r>
              <a:rPr lang="pt-BR" sz="3600" dirty="0">
                <a:solidFill>
                  <a:prstClr val="black"/>
                </a:solidFill>
              </a:rPr>
              <a:t>Equipamentos, material de expediente, despesas de viagem, cursos, licença e manutenção de software, etc...</a:t>
            </a:r>
          </a:p>
          <a:p>
            <a:pPr marL="571500" lvl="0" indent="-571500" algn="just">
              <a:buFont typeface="Arial" panose="020B0604020202020204" pitchFamily="34" charset="0"/>
              <a:buChar char="•"/>
              <a:defRPr/>
            </a:pPr>
            <a:r>
              <a:rPr lang="pt-BR" sz="3600" dirty="0">
                <a:solidFill>
                  <a:prstClr val="black"/>
                </a:solidFill>
              </a:rPr>
              <a:t>Possuir sistema informatizado e software para geração de compras com compartilhamento com a contabilidade e as unidades movimentadoras. 	</a:t>
            </a:r>
          </a:p>
          <a:p>
            <a:pPr marL="571500" lvl="0" indent="-571500" algn="just">
              <a:buFont typeface="Arial" panose="020B0604020202020204" pitchFamily="34" charset="0"/>
              <a:buChar char="•"/>
              <a:defRPr/>
            </a:pPr>
            <a:r>
              <a:rPr lang="pt-BR" sz="3600" dirty="0">
                <a:solidFill>
                  <a:prstClr val="black"/>
                </a:solidFill>
              </a:rPr>
              <a:t>Sala com dimensões proporcionais ao número de servidores atuando.</a:t>
            </a:r>
          </a:p>
        </p:txBody>
      </p:sp>
    </p:spTree>
    <p:extLst>
      <p:ext uri="{BB962C8B-B14F-4D97-AF65-F5344CB8AC3E}">
        <p14:creationId xmlns:p14="http://schemas.microsoft.com/office/powerpoint/2010/main" val="143409086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837683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rPr>
              <a:t>Estrutura central de compras</a:t>
            </a: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669454"/>
            <a:ext cx="9144000" cy="6186309"/>
          </a:xfrm>
          <a:prstGeom prst="rect">
            <a:avLst/>
          </a:prstGeom>
          <a:noFill/>
        </p:spPr>
        <p:txBody>
          <a:bodyPr wrap="square" rtlCol="0">
            <a:spAutoFit/>
          </a:bodyPr>
          <a:lstStyle/>
          <a:p>
            <a:pPr marL="571500" lvl="0" indent="-571500" algn="just">
              <a:buFont typeface="Arial" panose="020B0604020202020204" pitchFamily="34" charset="0"/>
              <a:buChar char="•"/>
              <a:defRPr/>
            </a:pPr>
            <a:r>
              <a:rPr lang="pt-BR" sz="3600" dirty="0">
                <a:solidFill>
                  <a:prstClr val="black"/>
                </a:solidFill>
              </a:rPr>
              <a:t>Computador e impressora.</a:t>
            </a:r>
          </a:p>
          <a:p>
            <a:pPr marL="571500" lvl="0" indent="-571500" algn="just">
              <a:buFont typeface="Arial" panose="020B0604020202020204" pitchFamily="34" charset="0"/>
              <a:buChar char="•"/>
              <a:defRPr/>
            </a:pPr>
            <a:r>
              <a:rPr lang="pt-BR" sz="3600" dirty="0">
                <a:solidFill>
                  <a:prstClr val="black"/>
                </a:solidFill>
              </a:rPr>
              <a:t>Possuir um arquivo de aço ou armário, para as prefeituras pequenas, aumentada a quantidade proporcionalmente ao porte de cada município.</a:t>
            </a:r>
          </a:p>
          <a:p>
            <a:pPr marL="571500" lvl="0" indent="-571500" algn="just">
              <a:buFont typeface="Arial" panose="020B0604020202020204" pitchFamily="34" charset="0"/>
              <a:buChar char="•"/>
              <a:defRPr/>
            </a:pPr>
            <a:r>
              <a:rPr lang="pt-BR" sz="3600" dirty="0">
                <a:solidFill>
                  <a:prstClr val="black"/>
                </a:solidFill>
              </a:rPr>
              <a:t>Estante para guarda dos pedidos e coletas de preços das compras realizadas até o momento do arquivamento definitivo.</a:t>
            </a:r>
          </a:p>
          <a:p>
            <a:pPr marL="571500" lvl="0" indent="-571500" algn="just">
              <a:buFont typeface="Arial" panose="020B0604020202020204" pitchFamily="34" charset="0"/>
              <a:buChar char="•"/>
              <a:defRPr/>
            </a:pPr>
            <a:r>
              <a:rPr lang="pt-BR" sz="3600" dirty="0">
                <a:solidFill>
                  <a:prstClr val="black"/>
                </a:solidFill>
              </a:rPr>
              <a:t>Gavetas para inclusão de documentos do Cadastro de Fornecedor.</a:t>
            </a:r>
          </a:p>
          <a:p>
            <a:pPr marL="571500" lvl="0" indent="-571500" algn="just">
              <a:buFont typeface="Arial" panose="020B0604020202020204" pitchFamily="34" charset="0"/>
              <a:buChar char="•"/>
              <a:defRPr/>
            </a:pPr>
            <a:endParaRPr kumimoji="0" lang="pt-BR"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720966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837683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rPr>
              <a:t>Estrutura central de compras</a:t>
            </a: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859109"/>
            <a:ext cx="9144000" cy="3970318"/>
          </a:xfrm>
          <a:prstGeom prst="rect">
            <a:avLst/>
          </a:prstGeom>
          <a:noFill/>
        </p:spPr>
        <p:txBody>
          <a:bodyPr wrap="square" rtlCol="0">
            <a:spAutoFit/>
          </a:bodyPr>
          <a:lstStyle/>
          <a:p>
            <a:pPr marL="571500" lvl="0" indent="-571500" algn="just">
              <a:buFont typeface="Arial" panose="020B0604020202020204" pitchFamily="34" charset="0"/>
              <a:buChar char="•"/>
              <a:defRPr/>
            </a:pPr>
            <a:r>
              <a:rPr lang="pt-BR" sz="3600" dirty="0">
                <a:solidFill>
                  <a:prstClr val="black"/>
                </a:solidFill>
              </a:rPr>
              <a:t>Para os serviços de mecânica e outros que dependam de verificação e conhecimentos técnico, é necessário o vínculo desse profissional direto a central de compras, e não as unidades movimentadoras.</a:t>
            </a:r>
          </a:p>
          <a:p>
            <a:pPr lvl="0" algn="just">
              <a:defRPr/>
            </a:pPr>
            <a:r>
              <a:rPr lang="pt-BR" sz="3600" dirty="0">
                <a:solidFill>
                  <a:prstClr val="black"/>
                </a:solidFill>
              </a:rPr>
              <a:t>Observação: Nas pesquisas de preços.</a:t>
            </a:r>
          </a:p>
          <a:p>
            <a:pPr marL="571500" lvl="0" indent="-571500" algn="just">
              <a:buFont typeface="Arial" panose="020B0604020202020204" pitchFamily="34" charset="0"/>
              <a:buChar char="•"/>
              <a:defRPr/>
            </a:pPr>
            <a:endParaRPr kumimoji="0" lang="pt-BR"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441415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837683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rPr>
              <a:t>Estrutura central de compras</a:t>
            </a: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660516"/>
            <a:ext cx="9144000" cy="6740307"/>
          </a:xfrm>
          <a:prstGeom prst="rect">
            <a:avLst/>
          </a:prstGeom>
          <a:noFill/>
        </p:spPr>
        <p:txBody>
          <a:bodyPr wrap="square" rtlCol="0">
            <a:spAutoFit/>
          </a:bodyPr>
          <a:lstStyle/>
          <a:p>
            <a:pPr marL="571500" marR="0" lvl="0" indent="-5715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3600" b="0" i="0" u="none" strike="noStrike" kern="1200" cap="none" spc="0" normalizeH="0" baseline="0" noProof="0" dirty="0">
                <a:ln>
                  <a:noFill/>
                </a:ln>
                <a:solidFill>
                  <a:prstClr val="black"/>
                </a:solidFill>
                <a:effectLst/>
                <a:uLnTx/>
                <a:uFillTx/>
                <a:latin typeface="Calibri" panose="020F0502020204030204"/>
                <a:ea typeface="+mn-ea"/>
                <a:cs typeface="+mn-cs"/>
              </a:rPr>
              <a:t>Para os serviços terceirizados de mecânica, logicamente considerando o porte e peculiaridades de cada município, o modelo ideal sugerido é a realização de ata de registro de preços para contratação de “hora/serviço de mecânica”, onde quem for o vencedor não poderá fornecer as peças. (segregação de função).</a:t>
            </a:r>
          </a:p>
          <a:p>
            <a:pPr marR="0" lvl="0" algn="just" defTabSz="914400" rtl="0" eaLnBrk="1" fontAlgn="auto" latinLnBrk="0" hangingPunct="1">
              <a:lnSpc>
                <a:spcPct val="100000"/>
              </a:lnSpc>
              <a:spcBef>
                <a:spcPts val="0"/>
              </a:spcBef>
              <a:spcAft>
                <a:spcPts val="0"/>
              </a:spcAft>
              <a:buClrTx/>
              <a:buSzTx/>
              <a:tabLst/>
              <a:defRPr/>
            </a:pPr>
            <a:r>
              <a:rPr lang="pt-BR" sz="3600" dirty="0">
                <a:solidFill>
                  <a:prstClr val="black"/>
                </a:solidFill>
                <a:latin typeface="Calibri" panose="020F0502020204030204"/>
              </a:rPr>
              <a:t>Observação: D</a:t>
            </a:r>
            <a:r>
              <a:rPr lang="pt-BR" sz="3600" dirty="0">
                <a:solidFill>
                  <a:prstClr val="black"/>
                </a:solidFill>
              </a:rPr>
              <a:t>everá haver o acompanhamento do técnico da prefeitura do antes, durante e depois.</a:t>
            </a:r>
          </a:p>
          <a:p>
            <a:pPr marL="571500" marR="0" lvl="0" indent="-5715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pt-BR"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101292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8376834" cy="830997"/>
          </a:xfrm>
          <a:prstGeom prst="rect">
            <a:avLst/>
          </a:prstGeom>
          <a:noFill/>
        </p:spPr>
        <p:txBody>
          <a:bodyPr wrap="square" rtlCol="0">
            <a:spAutoFit/>
          </a:bodyPr>
          <a:lstStyle/>
          <a:p>
            <a:pPr lvl="0">
              <a:defRPr/>
            </a:pPr>
            <a:r>
              <a:rPr lang="pt-BR" sz="4800" b="1" dirty="0">
                <a:solidFill>
                  <a:prstClr val="black"/>
                </a:solidFill>
              </a:rPr>
              <a:t>Atendimento aos trabalhos</a:t>
            </a:r>
            <a:endPar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671691"/>
            <a:ext cx="9144000" cy="6186309"/>
          </a:xfrm>
          <a:prstGeom prst="rect">
            <a:avLst/>
          </a:prstGeom>
          <a:noFill/>
        </p:spPr>
        <p:txBody>
          <a:bodyPr wrap="square" rtlCol="0">
            <a:spAutoFit/>
          </a:bodyPr>
          <a:lstStyle/>
          <a:p>
            <a:pPr marL="571500" lvl="0" indent="-571500" algn="just">
              <a:buFont typeface="Arial" panose="020B0604020202020204" pitchFamily="34" charset="0"/>
              <a:buChar char="•"/>
              <a:defRPr/>
            </a:pPr>
            <a:r>
              <a:rPr lang="pt-BR" sz="3600" dirty="0">
                <a:solidFill>
                  <a:prstClr val="black"/>
                </a:solidFill>
              </a:rPr>
              <a:t>As requisições de compras feitas a central de compras mediante formalização</a:t>
            </a:r>
          </a:p>
          <a:p>
            <a:pPr marL="571500" lvl="0" indent="-571500" algn="just">
              <a:buFont typeface="Arial" panose="020B0604020202020204" pitchFamily="34" charset="0"/>
              <a:buChar char="•"/>
              <a:defRPr/>
            </a:pPr>
            <a:r>
              <a:rPr lang="pt-BR" sz="3600" dirty="0">
                <a:solidFill>
                  <a:prstClr val="black"/>
                </a:solidFill>
              </a:rPr>
              <a:t>A Central de Compras realizar as compras através das normas da Lei 8.666/93 e atualizações posteriores.</a:t>
            </a:r>
          </a:p>
          <a:p>
            <a:pPr marL="571500" lvl="0" indent="-571500" algn="just">
              <a:buFont typeface="Arial" panose="020B0604020202020204" pitchFamily="34" charset="0"/>
              <a:buChar char="•"/>
              <a:defRPr/>
            </a:pPr>
            <a:r>
              <a:rPr lang="pt-BR" sz="3600" dirty="0">
                <a:solidFill>
                  <a:prstClr val="black"/>
                </a:solidFill>
              </a:rPr>
              <a:t>O Cadastro de Fornecedores Municipais possuir dados mínimos de controle para conhecimento das empresas fornecedoras do município.</a:t>
            </a:r>
          </a:p>
          <a:p>
            <a:pPr marL="571500" lvl="0" indent="-571500" algn="just">
              <a:buFont typeface="Arial" panose="020B0604020202020204" pitchFamily="34" charset="0"/>
              <a:buChar char="•"/>
              <a:defRPr/>
            </a:pPr>
            <a:r>
              <a:rPr lang="pt-BR" sz="3600" dirty="0">
                <a:solidFill>
                  <a:prstClr val="black"/>
                </a:solidFill>
              </a:rPr>
              <a:t>Haver centralização de compras.</a:t>
            </a:r>
          </a:p>
          <a:p>
            <a:pPr marL="571500" lvl="0" indent="-571500" algn="just">
              <a:buFont typeface="Arial" panose="020B0604020202020204" pitchFamily="34" charset="0"/>
              <a:buChar char="•"/>
              <a:defRPr/>
            </a:pPr>
            <a:r>
              <a:rPr lang="pt-BR" sz="3600" dirty="0">
                <a:solidFill>
                  <a:prstClr val="black"/>
                </a:solidFill>
              </a:rPr>
              <a:t>Haver planejamento de compras.</a:t>
            </a:r>
            <a:endParaRPr kumimoji="0" lang="pt-BR"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576468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837683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rPr>
              <a:t>Atendimento aos trabalhos</a:t>
            </a: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671691"/>
            <a:ext cx="9144000" cy="6186309"/>
          </a:xfrm>
          <a:prstGeom prst="rect">
            <a:avLst/>
          </a:prstGeom>
          <a:noFill/>
        </p:spPr>
        <p:txBody>
          <a:bodyPr wrap="square" rtlCol="0">
            <a:spAutoFit/>
          </a:bodyPr>
          <a:lstStyle/>
          <a:p>
            <a:pPr marL="571500" lvl="0" indent="-571500" algn="just">
              <a:buFont typeface="Arial" panose="020B0604020202020204" pitchFamily="34" charset="0"/>
              <a:buChar char="•"/>
              <a:defRPr/>
            </a:pPr>
            <a:r>
              <a:rPr lang="pt-BR" sz="3600" dirty="0">
                <a:solidFill>
                  <a:prstClr val="black"/>
                </a:solidFill>
              </a:rPr>
              <a:t>Possuir cadastro de preços dos principais produtos e serviços sempre atualizados.</a:t>
            </a:r>
          </a:p>
          <a:p>
            <a:pPr marL="571500" lvl="0" indent="-571500" algn="just">
              <a:buFont typeface="Arial" panose="020B0604020202020204" pitchFamily="34" charset="0"/>
              <a:buChar char="•"/>
              <a:defRPr/>
            </a:pPr>
            <a:r>
              <a:rPr lang="pt-BR" sz="3600" dirty="0">
                <a:solidFill>
                  <a:prstClr val="black"/>
                </a:solidFill>
              </a:rPr>
              <a:t>Instituição da Comissão Permanente de Licitação.</a:t>
            </a:r>
          </a:p>
          <a:p>
            <a:pPr marL="571500" lvl="0" indent="-571500" algn="just">
              <a:buFont typeface="Arial" panose="020B0604020202020204" pitchFamily="34" charset="0"/>
              <a:buChar char="•"/>
              <a:defRPr/>
            </a:pPr>
            <a:r>
              <a:rPr lang="pt-BR" sz="3600" dirty="0">
                <a:solidFill>
                  <a:prstClr val="black"/>
                </a:solidFill>
              </a:rPr>
              <a:t>Possuir fluxograma das compras, inter-relacionando setores envolvidos.</a:t>
            </a:r>
          </a:p>
          <a:p>
            <a:pPr marL="571500" lvl="0" indent="-571500" algn="just">
              <a:buFont typeface="Arial" panose="020B0604020202020204" pitchFamily="34" charset="0"/>
              <a:buChar char="•"/>
              <a:defRPr/>
            </a:pPr>
            <a:r>
              <a:rPr lang="pt-BR" sz="3600" dirty="0">
                <a:solidFill>
                  <a:prstClr val="black"/>
                </a:solidFill>
              </a:rPr>
              <a:t>Possuir pesquisa de preço.</a:t>
            </a:r>
          </a:p>
          <a:p>
            <a:pPr marL="571500" lvl="0" indent="-571500" algn="just">
              <a:buFont typeface="Arial" panose="020B0604020202020204" pitchFamily="34" charset="0"/>
              <a:buChar char="•"/>
              <a:defRPr/>
            </a:pPr>
            <a:r>
              <a:rPr lang="pt-BR" sz="3600" dirty="0">
                <a:solidFill>
                  <a:prstClr val="black"/>
                </a:solidFill>
              </a:rPr>
              <a:t>Possuir controle sobre produtos de maior consumo e sobre o máximo e o mínimo que deve haver em estoque.</a:t>
            </a:r>
          </a:p>
          <a:p>
            <a:pPr marL="571500" lvl="0" indent="-571500" algn="just">
              <a:buFont typeface="Arial" panose="020B0604020202020204" pitchFamily="34" charset="0"/>
              <a:buChar char="•"/>
              <a:defRPr/>
            </a:pPr>
            <a:r>
              <a:rPr lang="pt-BR" sz="3600" dirty="0">
                <a:solidFill>
                  <a:prstClr val="black"/>
                </a:solidFill>
              </a:rPr>
              <a:t>Observância das fases da despesa.</a:t>
            </a:r>
            <a:endParaRPr kumimoji="0" lang="pt-BR"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85181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837683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rPr>
              <a:t>Retenção nas compras</a:t>
            </a: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707011"/>
            <a:ext cx="9144000" cy="6740307"/>
          </a:xfrm>
          <a:prstGeom prst="rect">
            <a:avLst/>
          </a:prstGeom>
          <a:noFill/>
        </p:spPr>
        <p:txBody>
          <a:bodyPr wrap="square" rtlCol="0">
            <a:spAutoFit/>
          </a:bodyPr>
          <a:lstStyle/>
          <a:p>
            <a:pPr marL="571500" lvl="0" indent="-571500" algn="just">
              <a:buFont typeface="Arial" panose="020B0604020202020204" pitchFamily="34" charset="0"/>
              <a:buChar char="•"/>
              <a:defRPr/>
            </a:pPr>
            <a:r>
              <a:rPr lang="pt-BR" sz="3600" dirty="0">
                <a:solidFill>
                  <a:prstClr val="black"/>
                </a:solidFill>
              </a:rPr>
              <a:t>Haver retenção, lançado e contabilizado o IRRF, de pessoas físicas, pessoas jurídicas de profissão regulamentada, transportador de carga e passageiro (pessoa física), aluguéis de bens (pessoa física), propaganda e publicidade (pessoa jurídica) e locação de mão-de-obra, limpeza, vigilância, conservação e segurança (pessoa jurídica).</a:t>
            </a:r>
          </a:p>
          <a:p>
            <a:pPr marL="571500" lvl="0" indent="-571500" algn="just">
              <a:buFont typeface="Arial" panose="020B0604020202020204" pitchFamily="34" charset="0"/>
              <a:buChar char="•"/>
              <a:defRPr/>
            </a:pPr>
            <a:r>
              <a:rPr lang="pt-BR" sz="3600" dirty="0">
                <a:solidFill>
                  <a:prstClr val="black"/>
                </a:solidFill>
              </a:rPr>
              <a:t>Haver retenção, lançado e contabilizado o ISSQN, conforme Código Tributário Municipal.</a:t>
            </a:r>
          </a:p>
          <a:p>
            <a:pPr marL="571500" marR="0" lvl="0" indent="-5715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pt-BR"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922775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8376834" cy="830997"/>
          </a:xfrm>
          <a:prstGeom prst="rect">
            <a:avLst/>
          </a:prstGeom>
          <a:noFill/>
        </p:spPr>
        <p:txBody>
          <a:bodyPr wrap="square" rtlCol="0">
            <a:spAutoFit/>
          </a:bodyPr>
          <a:lstStyle/>
          <a:p>
            <a:pPr lvl="0">
              <a:defRPr/>
            </a:pPr>
            <a:r>
              <a:rPr lang="pt-BR" sz="4800" b="1" dirty="0">
                <a:solidFill>
                  <a:prstClr val="black"/>
                </a:solidFill>
              </a:rPr>
              <a:t>Realização das compras</a:t>
            </a:r>
            <a:endPar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840584"/>
            <a:ext cx="9144000" cy="4524315"/>
          </a:xfrm>
          <a:prstGeom prst="rect">
            <a:avLst/>
          </a:prstGeom>
          <a:noFill/>
        </p:spPr>
        <p:txBody>
          <a:bodyPr wrap="square" rtlCol="0">
            <a:spAutoFit/>
          </a:bodyPr>
          <a:lstStyle/>
          <a:p>
            <a:pPr marL="571500" lvl="0" indent="-571500" algn="just">
              <a:buFont typeface="Arial" panose="020B0604020202020204" pitchFamily="34" charset="0"/>
              <a:buChar char="•"/>
              <a:defRPr/>
            </a:pPr>
            <a:r>
              <a:rPr lang="pt-BR" sz="3600" dirty="0">
                <a:solidFill>
                  <a:prstClr val="black"/>
                </a:solidFill>
              </a:rPr>
              <a:t>A compra será considerada realizada em caso de licitação após a homologação e assinatura do contrato de compra e venda. Para as compras de pronta entrega com dispensa de licitação, será considerada a assinatura na ordem de compra. O registro da compra será dado pela emissão da nota de empenho.</a:t>
            </a:r>
            <a:endParaRPr kumimoji="0" lang="pt-BR"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680028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837683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rPr>
              <a:t>Emissão ordem de compra </a:t>
            </a: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840584"/>
            <a:ext cx="9144000" cy="4524315"/>
          </a:xfrm>
          <a:prstGeom prst="rect">
            <a:avLst/>
          </a:prstGeom>
          <a:noFill/>
        </p:spPr>
        <p:txBody>
          <a:bodyPr wrap="square" rtlCol="0">
            <a:spAutoFit/>
          </a:bodyPr>
          <a:lstStyle/>
          <a:p>
            <a:pPr marL="571500" lvl="0" indent="-571500" algn="just">
              <a:buFont typeface="Arial" panose="020B0604020202020204" pitchFamily="34" charset="0"/>
              <a:buChar char="•"/>
              <a:defRPr/>
            </a:pPr>
            <a:r>
              <a:rPr kumimoji="0" lang="pt-BR" sz="3600" b="0" i="0" u="none" strike="noStrike" kern="1200" cap="none" spc="0" normalizeH="0" baseline="0" noProof="0" dirty="0">
                <a:ln>
                  <a:noFill/>
                </a:ln>
                <a:solidFill>
                  <a:prstClr val="black"/>
                </a:solidFill>
                <a:effectLst/>
                <a:uLnTx/>
                <a:uFillTx/>
                <a:latin typeface="Calibri" panose="020F0502020204030204"/>
                <a:ea typeface="+mn-ea"/>
                <a:cs typeface="+mn-cs"/>
              </a:rPr>
              <a:t>A emissão da Ordem de Compra </a:t>
            </a:r>
            <a:r>
              <a:rPr lang="pt-BR" sz="3600" dirty="0">
                <a:solidFill>
                  <a:prstClr val="black"/>
                </a:solidFill>
              </a:rPr>
              <a:t>nas compras diretas por dispensa</a:t>
            </a:r>
            <a:r>
              <a:rPr kumimoji="0" lang="pt-BR" sz="3600" b="0" i="0" u="none" strike="noStrike" kern="1200" cap="none" spc="0" normalizeH="0" baseline="0" noProof="0" dirty="0">
                <a:ln>
                  <a:noFill/>
                </a:ln>
                <a:solidFill>
                  <a:prstClr val="black"/>
                </a:solidFill>
                <a:effectLst/>
                <a:uLnTx/>
                <a:uFillTx/>
                <a:latin typeface="Calibri" panose="020F0502020204030204"/>
                <a:ea typeface="+mn-ea"/>
                <a:cs typeface="+mn-cs"/>
              </a:rPr>
              <a:t> será mediante:</a:t>
            </a:r>
          </a:p>
          <a:p>
            <a:pPr marL="1200150" lvl="1" indent="-742950" algn="just">
              <a:buFont typeface="+mj-lt"/>
              <a:buAutoNum type="alphaLcParenR"/>
              <a:defRPr/>
            </a:pPr>
            <a:r>
              <a:rPr kumimoji="0" lang="pt-BR" sz="3600" b="0" i="0" u="none" strike="noStrike" kern="1200" cap="none" spc="0" normalizeH="0" baseline="0" noProof="0" dirty="0">
                <a:ln>
                  <a:noFill/>
                </a:ln>
                <a:solidFill>
                  <a:prstClr val="black"/>
                </a:solidFill>
                <a:effectLst/>
                <a:uLnTx/>
                <a:uFillTx/>
                <a:latin typeface="Calibri" panose="020F0502020204030204"/>
                <a:ea typeface="+mn-ea"/>
                <a:cs typeface="+mn-cs"/>
              </a:rPr>
              <a:t>Assinatura do comprador;</a:t>
            </a:r>
          </a:p>
          <a:p>
            <a:pPr marL="1200150" lvl="1" indent="-742950" algn="just">
              <a:buFont typeface="+mj-lt"/>
              <a:buAutoNum type="alphaLcParenR"/>
              <a:defRPr/>
            </a:pPr>
            <a:r>
              <a:rPr kumimoji="0" lang="pt-BR" sz="3600" b="0" i="0" u="none" strike="noStrike" kern="1200" cap="none" spc="0" normalizeH="0" baseline="0" noProof="0" dirty="0">
                <a:ln>
                  <a:noFill/>
                </a:ln>
                <a:solidFill>
                  <a:prstClr val="black"/>
                </a:solidFill>
                <a:effectLst/>
                <a:uLnTx/>
                <a:uFillTx/>
                <a:latin typeface="Calibri" panose="020F0502020204030204"/>
                <a:ea typeface="+mn-ea"/>
                <a:cs typeface="+mn-cs"/>
              </a:rPr>
              <a:t>Autorização orçamentária;</a:t>
            </a:r>
          </a:p>
          <a:p>
            <a:pPr marL="1200150" lvl="1" indent="-742950" algn="just">
              <a:buFont typeface="+mj-lt"/>
              <a:buAutoNum type="alphaLcParenR"/>
              <a:defRPr/>
            </a:pPr>
            <a:r>
              <a:rPr lang="pt-BR" sz="3600" dirty="0">
                <a:solidFill>
                  <a:prstClr val="black"/>
                </a:solidFill>
                <a:latin typeface="Calibri" panose="020F0502020204030204"/>
              </a:rPr>
              <a:t>Autorização </a:t>
            </a:r>
            <a:r>
              <a:rPr kumimoji="0" lang="pt-BR" sz="3600" b="0" i="0" u="none" strike="noStrike" kern="1200" cap="none" spc="0" normalizeH="0" baseline="0" noProof="0" dirty="0">
                <a:ln>
                  <a:noFill/>
                </a:ln>
                <a:solidFill>
                  <a:prstClr val="black"/>
                </a:solidFill>
                <a:effectLst/>
                <a:uLnTx/>
                <a:uFillTx/>
                <a:latin typeface="Calibri" panose="020F0502020204030204"/>
                <a:ea typeface="+mn-ea"/>
                <a:cs typeface="+mn-cs"/>
              </a:rPr>
              <a:t>financeira;</a:t>
            </a:r>
          </a:p>
          <a:p>
            <a:pPr marL="1200150" lvl="1" indent="-742950" algn="just">
              <a:buFont typeface="+mj-lt"/>
              <a:buAutoNum type="alphaLcParenR"/>
              <a:defRPr/>
            </a:pPr>
            <a:r>
              <a:rPr lang="pt-BR" sz="3600" dirty="0">
                <a:solidFill>
                  <a:prstClr val="black"/>
                </a:solidFill>
                <a:latin typeface="Calibri" panose="020F0502020204030204"/>
              </a:rPr>
              <a:t>Autorização de </a:t>
            </a:r>
            <a:r>
              <a:rPr kumimoji="0" lang="pt-BR" sz="3600" b="0" i="0" u="none" strike="noStrike" kern="1200" cap="none" spc="0" normalizeH="0" baseline="0" noProof="0" dirty="0">
                <a:ln>
                  <a:noFill/>
                </a:ln>
                <a:solidFill>
                  <a:prstClr val="black"/>
                </a:solidFill>
                <a:effectLst/>
                <a:uLnTx/>
                <a:uFillTx/>
                <a:latin typeface="Calibri" panose="020F0502020204030204"/>
                <a:ea typeface="+mn-ea"/>
                <a:cs typeface="+mn-cs"/>
              </a:rPr>
              <a:t>ordenação de despesas.</a:t>
            </a:r>
          </a:p>
          <a:p>
            <a:pPr marR="0" lvl="0" algn="just" defTabSz="914400" rtl="0" eaLnBrk="1" fontAlgn="auto" latinLnBrk="0" hangingPunct="1">
              <a:lnSpc>
                <a:spcPct val="100000"/>
              </a:lnSpc>
              <a:spcBef>
                <a:spcPts val="0"/>
              </a:spcBef>
              <a:spcAft>
                <a:spcPts val="0"/>
              </a:spcAft>
              <a:buClrTx/>
              <a:buSzTx/>
              <a:tabLst/>
              <a:defRPr/>
            </a:pPr>
            <a:r>
              <a:rPr lang="pt-BR" sz="3600" dirty="0">
                <a:solidFill>
                  <a:prstClr val="black"/>
                </a:solidFill>
                <a:latin typeface="Calibri" panose="020F0502020204030204"/>
              </a:rPr>
              <a:t>Observação: </a:t>
            </a:r>
            <a:r>
              <a:rPr lang="pt-BR" sz="3600" dirty="0" err="1">
                <a:solidFill>
                  <a:prstClr val="black"/>
                </a:solidFill>
                <a:latin typeface="Calibri" panose="020F0502020204030204"/>
              </a:rPr>
              <a:t>Ef</a:t>
            </a:r>
            <a:r>
              <a:rPr kumimoji="0" lang="pt-BR" sz="3600" b="0" i="0" u="none" strike="noStrike" kern="1200" cap="none" spc="0" normalizeH="0" baseline="0" noProof="0" dirty="0" err="1">
                <a:ln>
                  <a:noFill/>
                </a:ln>
                <a:solidFill>
                  <a:prstClr val="black"/>
                </a:solidFill>
                <a:effectLst/>
                <a:uLnTx/>
                <a:uFillTx/>
                <a:latin typeface="Calibri" panose="020F0502020204030204"/>
                <a:ea typeface="+mn-ea"/>
                <a:cs typeface="+mn-cs"/>
              </a:rPr>
              <a:t>etiva</a:t>
            </a:r>
            <a:r>
              <a:rPr kumimoji="0" lang="pt-BR" sz="3600" b="0" i="0" u="none" strike="noStrike" kern="1200" cap="none" spc="0" normalizeH="0" baseline="0" noProof="0" dirty="0">
                <a:ln>
                  <a:noFill/>
                </a:ln>
                <a:solidFill>
                  <a:prstClr val="black"/>
                </a:solidFill>
                <a:effectLst/>
                <a:uLnTx/>
                <a:uFillTx/>
                <a:latin typeface="Calibri" panose="020F0502020204030204"/>
                <a:ea typeface="+mn-ea"/>
                <a:cs typeface="+mn-cs"/>
              </a:rPr>
              <a:t> constituição para retirada do material ou serviço comprado. </a:t>
            </a:r>
          </a:p>
        </p:txBody>
      </p:sp>
    </p:spTree>
    <p:extLst>
      <p:ext uri="{BB962C8B-B14F-4D97-AF65-F5344CB8AC3E}">
        <p14:creationId xmlns:p14="http://schemas.microsoft.com/office/powerpoint/2010/main" val="209454362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837683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rPr>
              <a:t>Emissão ordem de compra </a:t>
            </a:r>
          </a:p>
        </p:txBody>
      </p:sp>
      <p:pic>
        <p:nvPicPr>
          <p:cNvPr id="3" name="Imagem 2">
            <a:extLst>
              <a:ext uri="{FF2B5EF4-FFF2-40B4-BE49-F238E27FC236}">
                <a16:creationId xmlns:a16="http://schemas.microsoft.com/office/drawing/2014/main" id="{85065D47-FE41-4D60-A348-58F325559721}"/>
              </a:ext>
            </a:extLst>
          </p:cNvPr>
          <p:cNvPicPr>
            <a:picLocks noChangeAspect="1"/>
          </p:cNvPicPr>
          <p:nvPr/>
        </p:nvPicPr>
        <p:blipFill>
          <a:blip r:embed="rId3"/>
          <a:stretch>
            <a:fillRect/>
          </a:stretch>
        </p:blipFill>
        <p:spPr>
          <a:xfrm>
            <a:off x="1224793" y="954685"/>
            <a:ext cx="6887361" cy="5619750"/>
          </a:xfrm>
          <a:prstGeom prst="rect">
            <a:avLst/>
          </a:prstGeom>
        </p:spPr>
      </p:pic>
    </p:spTree>
    <p:extLst>
      <p:ext uri="{BB962C8B-B14F-4D97-AF65-F5344CB8AC3E}">
        <p14:creationId xmlns:p14="http://schemas.microsoft.com/office/powerpoint/2010/main" val="278686637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8376834" cy="830997"/>
          </a:xfrm>
          <a:prstGeom prst="rect">
            <a:avLst/>
          </a:prstGeom>
          <a:noFill/>
        </p:spPr>
        <p:txBody>
          <a:bodyPr wrap="square" rtlCol="0">
            <a:spAutoFit/>
          </a:bodyPr>
          <a:lstStyle/>
          <a:p>
            <a:pPr lvl="0">
              <a:defRPr/>
            </a:pPr>
            <a:r>
              <a:rPr lang="pt-BR" sz="4800" b="1" dirty="0">
                <a:solidFill>
                  <a:prstClr val="black"/>
                </a:solidFill>
              </a:rPr>
              <a:t>Emissão ordem de compra </a:t>
            </a:r>
            <a:endPar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840584"/>
            <a:ext cx="9144000" cy="3416320"/>
          </a:xfrm>
          <a:prstGeom prst="rect">
            <a:avLst/>
          </a:prstGeom>
          <a:noFill/>
        </p:spPr>
        <p:txBody>
          <a:bodyPr wrap="square" rtlCol="0">
            <a:spAutoFit/>
          </a:bodyPr>
          <a:lstStyle/>
          <a:p>
            <a:pPr marL="571500" lvl="0" indent="-571500" algn="just">
              <a:buFont typeface="Arial" panose="020B0604020202020204" pitchFamily="34" charset="0"/>
              <a:buChar char="•"/>
              <a:defRPr/>
            </a:pPr>
            <a:r>
              <a:rPr lang="pt-BR" sz="3600" dirty="0">
                <a:solidFill>
                  <a:prstClr val="black"/>
                </a:solidFill>
              </a:rPr>
              <a:t>Para o caso de licitação através de contrato de fornecimento será encaminhado aos fornecedores a informação da compra e a ordem de compra só no momento da efetiva retirada (direto pela unidade movimentadora).</a:t>
            </a:r>
            <a:endParaRPr kumimoji="0" lang="pt-BR"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03069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8376834" cy="830997"/>
          </a:xfrm>
          <a:prstGeom prst="rect">
            <a:avLst/>
          </a:prstGeom>
          <a:noFill/>
        </p:spPr>
        <p:txBody>
          <a:bodyPr wrap="square" rtlCol="0">
            <a:spAutoFit/>
          </a:bodyPr>
          <a:lstStyle/>
          <a:p>
            <a:pPr lvl="0">
              <a:defRPr/>
            </a:pPr>
            <a:r>
              <a:rPr lang="pt-BR" sz="4800" b="1" dirty="0">
                <a:solidFill>
                  <a:prstClr val="black"/>
                </a:solidFill>
              </a:rPr>
              <a:t>Emissão da Nota de Empenho</a:t>
            </a:r>
            <a:endPar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840584"/>
            <a:ext cx="9144000" cy="3416320"/>
          </a:xfrm>
          <a:prstGeom prst="rect">
            <a:avLst/>
          </a:prstGeom>
          <a:noFill/>
        </p:spPr>
        <p:txBody>
          <a:bodyPr wrap="square" rtlCol="0">
            <a:spAutoFit/>
          </a:bodyPr>
          <a:lstStyle/>
          <a:p>
            <a:pPr marL="571500" lvl="0" indent="-571500" algn="just">
              <a:buFont typeface="Arial" panose="020B0604020202020204" pitchFamily="34" charset="0"/>
              <a:buChar char="•"/>
              <a:defRPr/>
            </a:pPr>
            <a:r>
              <a:rPr lang="pt-BR" sz="3600" dirty="0">
                <a:solidFill>
                  <a:prstClr val="black"/>
                </a:solidFill>
              </a:rPr>
              <a:t>Para a interpretação da legislação quanto à emissão do empenho, se entende que é um processo que anteveem a toda rotina da autorização para emissão da nota fiscal, ou seja “EMPENHO PRÉVIO” e depois a nota fiscal.</a:t>
            </a:r>
            <a:endParaRPr kumimoji="0" lang="pt-BR"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162417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8376834" cy="1569660"/>
          </a:xfrm>
          <a:prstGeom prst="rect">
            <a:avLst/>
          </a:prstGeom>
          <a:noFill/>
        </p:spPr>
        <p:txBody>
          <a:bodyPr wrap="square" rtlCol="0">
            <a:spAutoFit/>
          </a:bodyPr>
          <a:lstStyle/>
          <a:p>
            <a:pPr lvl="0">
              <a:defRPr/>
            </a:pPr>
            <a:r>
              <a:rPr lang="pt-BR" sz="4800" b="1" dirty="0">
                <a:solidFill>
                  <a:prstClr val="black"/>
                </a:solidFill>
              </a:rPr>
              <a:t>Encaminhar as compras feitas aos fornecedores</a:t>
            </a:r>
            <a:endPar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1569660"/>
            <a:ext cx="9144000" cy="5078313"/>
          </a:xfrm>
          <a:prstGeom prst="rect">
            <a:avLst/>
          </a:prstGeom>
          <a:noFill/>
        </p:spPr>
        <p:txBody>
          <a:bodyPr wrap="square" rtlCol="0">
            <a:spAutoFit/>
          </a:bodyPr>
          <a:lstStyle/>
          <a:p>
            <a:pPr marL="571500" lvl="0" indent="-571500" algn="just">
              <a:buFont typeface="Arial" panose="020B0604020202020204" pitchFamily="34" charset="0"/>
              <a:buChar char="•"/>
              <a:defRPr/>
            </a:pPr>
            <a:r>
              <a:rPr lang="pt-BR" sz="3600" dirty="0">
                <a:solidFill>
                  <a:prstClr val="black"/>
                </a:solidFill>
              </a:rPr>
              <a:t>Após as unidades movimentadoras serem informadas das compras, farão:</a:t>
            </a:r>
          </a:p>
          <a:p>
            <a:pPr marL="1200150" lvl="1" indent="-742950" algn="just">
              <a:buFont typeface="+mj-lt"/>
              <a:buAutoNum type="alphaLcParenR"/>
              <a:defRPr/>
            </a:pPr>
            <a:r>
              <a:rPr lang="pt-BR" sz="3600" dirty="0">
                <a:solidFill>
                  <a:prstClr val="black"/>
                </a:solidFill>
              </a:rPr>
              <a:t>Informação das compras junto aos fornecedores através do contrato de fornecimento ou informação de compra direta por pronta entrega;</a:t>
            </a:r>
          </a:p>
          <a:p>
            <a:pPr marL="1200150" lvl="1" indent="-742950" algn="just">
              <a:buFont typeface="+mj-lt"/>
              <a:buAutoNum type="alphaLcParenR"/>
              <a:defRPr/>
            </a:pPr>
            <a:r>
              <a:rPr lang="pt-BR" sz="3600" dirty="0">
                <a:solidFill>
                  <a:prstClr val="black"/>
                </a:solidFill>
              </a:rPr>
              <a:t>Serão obtidas as informações junto aos fornecedores e farão as retiradas de material ou serviço.</a:t>
            </a:r>
          </a:p>
        </p:txBody>
      </p:sp>
    </p:spTree>
    <p:extLst>
      <p:ext uri="{BB962C8B-B14F-4D97-AF65-F5344CB8AC3E}">
        <p14:creationId xmlns:p14="http://schemas.microsoft.com/office/powerpoint/2010/main" val="3543697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8376834" cy="830997"/>
          </a:xfrm>
          <a:prstGeom prst="rect">
            <a:avLst/>
          </a:prstGeom>
          <a:noFill/>
        </p:spPr>
        <p:txBody>
          <a:bodyPr wrap="square" rtlCol="0">
            <a:spAutoFit/>
          </a:bodyPr>
          <a:lstStyle/>
          <a:p>
            <a:pPr lvl="0">
              <a:defRPr/>
            </a:pPr>
            <a:r>
              <a:rPr lang="pt-BR" sz="4800" b="1" dirty="0">
                <a:solidFill>
                  <a:prstClr val="black"/>
                </a:solidFill>
              </a:rPr>
              <a:t>Contrato de fornecimento</a:t>
            </a:r>
            <a:endPar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830997"/>
            <a:ext cx="9144000" cy="5632311"/>
          </a:xfrm>
          <a:prstGeom prst="rect">
            <a:avLst/>
          </a:prstGeom>
          <a:noFill/>
        </p:spPr>
        <p:txBody>
          <a:bodyPr wrap="square" rtlCol="0">
            <a:spAutoFit/>
          </a:bodyPr>
          <a:lstStyle/>
          <a:p>
            <a:pPr marL="571500" lvl="0" indent="-571500" algn="just">
              <a:buFont typeface="Arial" panose="020B0604020202020204" pitchFamily="34" charset="0"/>
              <a:buChar char="•"/>
              <a:defRPr/>
            </a:pPr>
            <a:r>
              <a:rPr lang="pt-BR" sz="3600" dirty="0">
                <a:solidFill>
                  <a:prstClr val="black"/>
                </a:solidFill>
              </a:rPr>
              <a:t>Na compra por contrato de fornecimento:</a:t>
            </a:r>
          </a:p>
          <a:p>
            <a:pPr marL="1200150" lvl="1" indent="-742950" algn="just">
              <a:buFont typeface="+mj-lt"/>
              <a:buAutoNum type="alphaLcParenR"/>
              <a:defRPr/>
            </a:pPr>
            <a:r>
              <a:rPr lang="pt-BR" sz="3600" dirty="0">
                <a:solidFill>
                  <a:prstClr val="black"/>
                </a:solidFill>
              </a:rPr>
              <a:t>Unidade movimentadora tomará conhecimento das informações contratuais;</a:t>
            </a:r>
          </a:p>
          <a:p>
            <a:pPr marL="1200150" lvl="1" indent="-742950" algn="just">
              <a:buFont typeface="+mj-lt"/>
              <a:buAutoNum type="alphaLcParenR"/>
              <a:defRPr/>
            </a:pPr>
            <a:r>
              <a:rPr lang="pt-BR" sz="3600" dirty="0">
                <a:solidFill>
                  <a:prstClr val="black"/>
                </a:solidFill>
              </a:rPr>
              <a:t>Iniciará as retiradas;</a:t>
            </a:r>
          </a:p>
          <a:p>
            <a:pPr marL="1200150" lvl="1" indent="-742950" algn="just">
              <a:buFont typeface="+mj-lt"/>
              <a:buAutoNum type="alphaLcParenR"/>
              <a:defRPr/>
            </a:pPr>
            <a:r>
              <a:rPr lang="pt-BR" sz="3600" dirty="0">
                <a:solidFill>
                  <a:prstClr val="black"/>
                </a:solidFill>
              </a:rPr>
              <a:t>Própria unidade fará a emissão da ordem de compra e encaminhamentos para as retiradas junto aos fornecedores;</a:t>
            </a:r>
          </a:p>
          <a:p>
            <a:pPr marL="1200150" lvl="1" indent="-742950" algn="just">
              <a:buFont typeface="+mj-lt"/>
              <a:buAutoNum type="alphaLcParenR"/>
              <a:defRPr/>
            </a:pPr>
            <a:r>
              <a:rPr lang="pt-BR" sz="3600" dirty="0">
                <a:solidFill>
                  <a:prstClr val="black"/>
                </a:solidFill>
              </a:rPr>
              <a:t>Nas retiradas é dispensada a assinatura do ordenador.</a:t>
            </a:r>
            <a:endParaRPr kumimoji="0" lang="pt-BR"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384597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8376834" cy="830997"/>
          </a:xfrm>
          <a:prstGeom prst="rect">
            <a:avLst/>
          </a:prstGeom>
          <a:noFill/>
        </p:spPr>
        <p:txBody>
          <a:bodyPr wrap="square" rtlCol="0">
            <a:spAutoFit/>
          </a:bodyPr>
          <a:lstStyle/>
          <a:p>
            <a:pPr lvl="0">
              <a:defRPr/>
            </a:pPr>
            <a:r>
              <a:rPr lang="pt-BR" sz="4800" b="1" dirty="0">
                <a:solidFill>
                  <a:prstClr val="black"/>
                </a:solidFill>
              </a:rPr>
              <a:t>Ata de registro de preços</a:t>
            </a:r>
            <a:endPar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695843"/>
            <a:ext cx="9144000" cy="6186309"/>
          </a:xfrm>
          <a:prstGeom prst="rect">
            <a:avLst/>
          </a:prstGeom>
          <a:noFill/>
        </p:spPr>
        <p:txBody>
          <a:bodyPr wrap="square" rtlCol="0">
            <a:spAutoFit/>
          </a:bodyPr>
          <a:lstStyle/>
          <a:p>
            <a:pPr marL="571500" lvl="0" indent="-571500" algn="just">
              <a:buFont typeface="Arial" panose="020B0604020202020204" pitchFamily="34" charset="0"/>
              <a:buChar char="•"/>
              <a:defRPr/>
            </a:pPr>
            <a:r>
              <a:rPr lang="pt-BR" sz="3600" dirty="0">
                <a:solidFill>
                  <a:prstClr val="black"/>
                </a:solidFill>
              </a:rPr>
              <a:t>Na compra por ata de registro de preços:</a:t>
            </a:r>
          </a:p>
          <a:p>
            <a:pPr marL="1200150" lvl="1" indent="-742950" algn="just">
              <a:buFont typeface="+mj-lt"/>
              <a:buAutoNum type="alphaLcParenR"/>
              <a:defRPr/>
            </a:pPr>
            <a:r>
              <a:rPr lang="pt-BR" sz="3600" dirty="0">
                <a:solidFill>
                  <a:prstClr val="black"/>
                </a:solidFill>
              </a:rPr>
              <a:t>Unidade movimentadora tomará conhecimento das informações da ata;</a:t>
            </a:r>
          </a:p>
          <a:p>
            <a:pPr marL="1200150" lvl="1" indent="-742950" algn="just">
              <a:buFont typeface="+mj-lt"/>
              <a:buAutoNum type="alphaLcParenR"/>
              <a:defRPr/>
            </a:pPr>
            <a:r>
              <a:rPr lang="pt-BR" sz="3600" dirty="0">
                <a:solidFill>
                  <a:prstClr val="black"/>
                </a:solidFill>
              </a:rPr>
              <a:t>Iniciará as retiradas;</a:t>
            </a:r>
          </a:p>
          <a:p>
            <a:pPr marL="1200150" lvl="1" indent="-742950" algn="just">
              <a:buFont typeface="+mj-lt"/>
              <a:buAutoNum type="alphaLcParenR"/>
              <a:defRPr/>
            </a:pPr>
            <a:r>
              <a:rPr lang="pt-BR" sz="3600" dirty="0">
                <a:solidFill>
                  <a:prstClr val="black"/>
                </a:solidFill>
              </a:rPr>
              <a:t>Própria unidade fará a emissão da ordem de compra e encaminhamentos para as retiradas junto aos fornecedores;</a:t>
            </a:r>
          </a:p>
          <a:p>
            <a:pPr marL="1200150" lvl="1" indent="-742950" algn="just">
              <a:buFont typeface="+mj-lt"/>
              <a:buAutoNum type="alphaLcParenR"/>
              <a:defRPr/>
            </a:pPr>
            <a:r>
              <a:rPr lang="pt-BR" sz="3600" dirty="0">
                <a:solidFill>
                  <a:prstClr val="black"/>
                </a:solidFill>
              </a:rPr>
              <a:t>Necessária a informação para empenho;</a:t>
            </a:r>
          </a:p>
          <a:p>
            <a:pPr marL="1200150" lvl="1" indent="-742950" algn="just">
              <a:buFont typeface="+mj-lt"/>
              <a:buAutoNum type="alphaLcParenR"/>
              <a:defRPr/>
            </a:pPr>
            <a:r>
              <a:rPr lang="pt-BR" sz="3600" dirty="0">
                <a:solidFill>
                  <a:prstClr val="black"/>
                </a:solidFill>
              </a:rPr>
              <a:t>Dispensada a assinatura do ordenador.</a:t>
            </a:r>
          </a:p>
          <a:p>
            <a:pPr lvl="0" algn="just">
              <a:defRPr/>
            </a:pPr>
            <a:r>
              <a:rPr lang="pt-BR" sz="3600" dirty="0">
                <a:solidFill>
                  <a:prstClr val="black"/>
                </a:solidFill>
              </a:rPr>
              <a:t>Observação: confirmação de autorização orçamentária e financeira.</a:t>
            </a:r>
            <a:endParaRPr kumimoji="0" lang="pt-BR"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344706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8376834" cy="830997"/>
          </a:xfrm>
          <a:prstGeom prst="rect">
            <a:avLst/>
          </a:prstGeom>
          <a:noFill/>
        </p:spPr>
        <p:txBody>
          <a:bodyPr wrap="square" rtlCol="0">
            <a:spAutoFit/>
          </a:bodyPr>
          <a:lstStyle/>
          <a:p>
            <a:pPr lvl="0">
              <a:defRPr/>
            </a:pPr>
            <a:r>
              <a:rPr lang="pt-BR" sz="4800" b="1" dirty="0">
                <a:solidFill>
                  <a:prstClr val="black"/>
                </a:solidFill>
              </a:rPr>
              <a:t>Coleta de preços</a:t>
            </a:r>
            <a:endPar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830997"/>
            <a:ext cx="9144000" cy="2862322"/>
          </a:xfrm>
          <a:prstGeom prst="rect">
            <a:avLst/>
          </a:prstGeom>
          <a:noFill/>
        </p:spPr>
        <p:txBody>
          <a:bodyPr wrap="square" rtlCol="0">
            <a:spAutoFit/>
          </a:bodyPr>
          <a:lstStyle/>
          <a:p>
            <a:pPr marL="571500" lvl="0" indent="-571500" algn="just">
              <a:buFont typeface="Arial" panose="020B0604020202020204" pitchFamily="34" charset="0"/>
              <a:buChar char="•"/>
              <a:defRPr/>
            </a:pPr>
            <a:r>
              <a:rPr lang="pt-BR" sz="3600" dirty="0">
                <a:solidFill>
                  <a:prstClr val="black"/>
                </a:solidFill>
              </a:rPr>
              <a:t>A pesquisa de preços é usual e tida como obrigatória pelos </a:t>
            </a:r>
            <a:r>
              <a:rPr lang="pt-BR" sz="3600" dirty="0" err="1">
                <a:solidFill>
                  <a:prstClr val="black"/>
                </a:solidFill>
              </a:rPr>
              <a:t>TCEs</a:t>
            </a:r>
            <a:r>
              <a:rPr lang="pt-BR" sz="3600" dirty="0">
                <a:solidFill>
                  <a:prstClr val="black"/>
                </a:solidFill>
              </a:rPr>
              <a:t>.</a:t>
            </a:r>
          </a:p>
          <a:p>
            <a:pPr marL="571500" lvl="0" indent="-571500" algn="just">
              <a:buFont typeface="Arial" panose="020B0604020202020204" pitchFamily="34" charset="0"/>
              <a:buChar char="•"/>
              <a:defRPr/>
            </a:pPr>
            <a:r>
              <a:rPr lang="pt-BR" sz="3600" dirty="0">
                <a:solidFill>
                  <a:prstClr val="black"/>
                </a:solidFill>
              </a:rPr>
              <a:t>Demanda uma boa parte das atividades da central de compras.</a:t>
            </a:r>
          </a:p>
          <a:p>
            <a:pPr marL="571500" lvl="0" indent="-571500" algn="just">
              <a:buFont typeface="Arial" panose="020B0604020202020204" pitchFamily="34" charset="0"/>
              <a:buChar char="•"/>
              <a:defRPr/>
            </a:pPr>
            <a:r>
              <a:rPr lang="pt-BR" sz="3600" dirty="0">
                <a:solidFill>
                  <a:prstClr val="black"/>
                </a:solidFill>
              </a:rPr>
              <a:t>Indispensável nas compras.</a:t>
            </a:r>
          </a:p>
        </p:txBody>
      </p:sp>
    </p:spTree>
    <p:extLst>
      <p:ext uri="{BB962C8B-B14F-4D97-AF65-F5344CB8AC3E}">
        <p14:creationId xmlns:p14="http://schemas.microsoft.com/office/powerpoint/2010/main" val="151995465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837683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rPr>
              <a:t>Coleta de preços</a:t>
            </a: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695843"/>
            <a:ext cx="9144000" cy="4524315"/>
          </a:xfrm>
          <a:prstGeom prst="rect">
            <a:avLst/>
          </a:prstGeom>
          <a:noFill/>
        </p:spPr>
        <p:txBody>
          <a:bodyPr wrap="square" rtlCol="0">
            <a:spAutoFit/>
          </a:bodyPr>
          <a:lstStyle/>
          <a:p>
            <a:pPr marL="571500" marR="0" lvl="0" indent="-5715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3600" b="0" i="0" u="none" strike="noStrike" kern="1200" cap="none" spc="0" normalizeH="0" baseline="0" noProof="0" dirty="0">
                <a:ln>
                  <a:noFill/>
                </a:ln>
                <a:solidFill>
                  <a:prstClr val="black"/>
                </a:solidFill>
                <a:effectLst/>
                <a:uLnTx/>
                <a:uFillTx/>
                <a:latin typeface="Calibri" panose="020F0502020204030204"/>
                <a:ea typeface="+mn-ea"/>
                <a:cs typeface="+mn-cs"/>
              </a:rPr>
              <a:t>O parâmetro usado para coletar os preços é o que efetivamente confunde os servidores na tarefa apurar o preço de referência. </a:t>
            </a:r>
          </a:p>
          <a:p>
            <a:pPr marL="571500" marR="0" lvl="0" indent="-5715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3600" b="0" i="0" u="none" strike="noStrike" kern="1200" cap="none" spc="0" normalizeH="0" baseline="0" noProof="0" dirty="0">
                <a:ln>
                  <a:noFill/>
                </a:ln>
                <a:solidFill>
                  <a:prstClr val="black"/>
                </a:solidFill>
                <a:effectLst/>
                <a:uLnTx/>
                <a:uFillTx/>
                <a:latin typeface="Calibri" panose="020F0502020204030204"/>
                <a:ea typeface="+mn-ea"/>
                <a:cs typeface="+mn-cs"/>
              </a:rPr>
              <a:t>Pela própria visão dos </a:t>
            </a:r>
            <a:r>
              <a:rPr kumimoji="0" lang="pt-BR" sz="3600" b="0" i="0" u="none" strike="noStrike" kern="1200" cap="none" spc="0" normalizeH="0" baseline="0" noProof="0" dirty="0" err="1">
                <a:ln>
                  <a:noFill/>
                </a:ln>
                <a:solidFill>
                  <a:prstClr val="black"/>
                </a:solidFill>
                <a:effectLst/>
                <a:uLnTx/>
                <a:uFillTx/>
                <a:latin typeface="Calibri" panose="020F0502020204030204"/>
                <a:ea typeface="+mn-ea"/>
                <a:cs typeface="+mn-cs"/>
              </a:rPr>
              <a:t>TCEs</a:t>
            </a:r>
            <a:r>
              <a:rPr kumimoji="0" lang="pt-BR" sz="3600" b="0" i="0" u="none" strike="noStrike" kern="1200" cap="none" spc="0" normalizeH="0" baseline="0" noProof="0" dirty="0">
                <a:ln>
                  <a:noFill/>
                </a:ln>
                <a:solidFill>
                  <a:prstClr val="black"/>
                </a:solidFill>
                <a:effectLst/>
                <a:uLnTx/>
                <a:uFillTx/>
                <a:latin typeface="Calibri" panose="020F0502020204030204"/>
                <a:ea typeface="+mn-ea"/>
                <a:cs typeface="+mn-cs"/>
              </a:rPr>
              <a:t> em suas auditorias externas dão a entender para uso do padrão em que obtém três orçamentos e o cálculo da média aritmética desses valores. </a:t>
            </a:r>
            <a:r>
              <a:rPr lang="pt-BR" sz="3600" dirty="0">
                <a:solidFill>
                  <a:prstClr val="black"/>
                </a:solidFill>
                <a:latin typeface="Calibri" panose="020F0502020204030204"/>
              </a:rPr>
              <a:t>(Para licitações)</a:t>
            </a:r>
            <a:endParaRPr kumimoji="0" lang="pt-BR"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328860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8376834" cy="830997"/>
          </a:xfrm>
          <a:prstGeom prst="rect">
            <a:avLst/>
          </a:prstGeom>
          <a:noFill/>
        </p:spPr>
        <p:txBody>
          <a:bodyPr wrap="square" rtlCol="0">
            <a:spAutoFit/>
          </a:bodyPr>
          <a:lstStyle/>
          <a:p>
            <a:pPr lvl="0">
              <a:defRPr/>
            </a:pPr>
            <a:r>
              <a:rPr lang="pt-BR" sz="4800" b="1" dirty="0">
                <a:solidFill>
                  <a:prstClr val="black"/>
                </a:solidFill>
              </a:rPr>
              <a:t>Da legislação sobre as coletas</a:t>
            </a:r>
            <a:endPar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830997"/>
            <a:ext cx="9144000" cy="1754326"/>
          </a:xfrm>
          <a:prstGeom prst="rect">
            <a:avLst/>
          </a:prstGeom>
          <a:noFill/>
        </p:spPr>
        <p:txBody>
          <a:bodyPr wrap="square" rtlCol="0">
            <a:spAutoFit/>
          </a:bodyPr>
          <a:lstStyle/>
          <a:p>
            <a:pPr marL="571500" lvl="0" indent="-571500" algn="just">
              <a:buFont typeface="Arial" panose="020B0604020202020204" pitchFamily="34" charset="0"/>
              <a:buChar char="•"/>
              <a:defRPr/>
            </a:pPr>
            <a:r>
              <a:rPr lang="pt-BR" sz="3600" dirty="0">
                <a:solidFill>
                  <a:prstClr val="black"/>
                </a:solidFill>
              </a:rPr>
              <a:t>Lei 8.666/93, art. 15, § 1º: O registro de preços será precedido de ampla pesquisa de mercado.</a:t>
            </a:r>
          </a:p>
        </p:txBody>
      </p:sp>
    </p:spTree>
    <p:extLst>
      <p:ext uri="{BB962C8B-B14F-4D97-AF65-F5344CB8AC3E}">
        <p14:creationId xmlns:p14="http://schemas.microsoft.com/office/powerpoint/2010/main" val="58483277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837683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rPr>
              <a:t>Da legislação sobre as coletas</a:t>
            </a: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830997"/>
            <a:ext cx="9144000" cy="5632311"/>
          </a:xfrm>
          <a:prstGeom prst="rect">
            <a:avLst/>
          </a:prstGeom>
          <a:noFill/>
        </p:spPr>
        <p:txBody>
          <a:bodyPr wrap="square" rtlCol="0">
            <a:spAutoFit/>
          </a:bodyPr>
          <a:lstStyle/>
          <a:p>
            <a:pPr marL="571500" lvl="0" indent="-571500" algn="just">
              <a:buFont typeface="Arial" panose="020B0604020202020204" pitchFamily="34" charset="0"/>
              <a:buChar char="•"/>
              <a:defRPr/>
            </a:pPr>
            <a:r>
              <a:rPr lang="pt-BR" sz="3600" dirty="0">
                <a:solidFill>
                  <a:prstClr val="black"/>
                </a:solidFill>
              </a:rPr>
              <a:t>Lei 8.666/93, art. 43, IV: verificação da conformidade de cada proposta com os requisitos do edital e, conforme o caso, com os preços correntes no mercado ou fixados por órgão oficial competente, ou ainda com os constantes do sistema de registro de preços, os quais deverão ser devidamente registrados na ata de julgamento, promovendo-se a desclassificação das propostas desconformes ou incompatíveis.</a:t>
            </a:r>
            <a:endParaRPr kumimoji="0" lang="pt-BR"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773429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837683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rPr>
              <a:t>Da legislação sobre as coletas</a:t>
            </a: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830997"/>
            <a:ext cx="9144000" cy="4524315"/>
          </a:xfrm>
          <a:prstGeom prst="rect">
            <a:avLst/>
          </a:prstGeom>
          <a:noFill/>
        </p:spPr>
        <p:txBody>
          <a:bodyPr wrap="square" rtlCol="0">
            <a:spAutoFit/>
          </a:bodyPr>
          <a:lstStyle/>
          <a:p>
            <a:pPr marL="571500" lvl="0" indent="-571500" algn="just">
              <a:buFont typeface="Arial" panose="020B0604020202020204" pitchFamily="34" charset="0"/>
              <a:buChar char="•"/>
              <a:defRPr/>
            </a:pPr>
            <a:r>
              <a:rPr lang="pt-BR" sz="3600" dirty="0">
                <a:solidFill>
                  <a:prstClr val="black"/>
                </a:solidFill>
              </a:rPr>
              <a:t>Lei 10.520/01, art. 3º, III: dos autos do procedimento constarão a justificativa das definições referidas no inciso I deste artigo e os indispensáveis elementos técnicos sobre os quais estiverem apoiados, bem como o orçamento, elaborado pelo órgão ou entidade promotora da licitação, dos bens ou serviços a serem licitados.</a:t>
            </a:r>
            <a:endParaRPr kumimoji="0" lang="pt-BR"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674232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837683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rPr>
              <a:t>Coleta de preços</a:t>
            </a: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695843"/>
            <a:ext cx="9144000" cy="5632311"/>
          </a:xfrm>
          <a:prstGeom prst="rect">
            <a:avLst/>
          </a:prstGeom>
          <a:noFill/>
        </p:spPr>
        <p:txBody>
          <a:bodyPr wrap="square" rtlCol="0">
            <a:spAutoFit/>
          </a:bodyPr>
          <a:lstStyle/>
          <a:p>
            <a:pPr marL="571500" lvl="0" indent="-571500" algn="just">
              <a:buFont typeface="Arial" panose="020B0604020202020204" pitchFamily="34" charset="0"/>
              <a:buChar char="•"/>
              <a:defRPr/>
            </a:pPr>
            <a:r>
              <a:rPr lang="pt-BR" sz="3600" dirty="0">
                <a:solidFill>
                  <a:prstClr val="black"/>
                </a:solidFill>
              </a:rPr>
              <a:t>Ao realizar a pesquisa de preços, é nítido a intenção de buscar o preço de mercado, e logicamente, mesmo que tenhamos os três preços, se não atender esse preceito, não terá atendido a legislação.</a:t>
            </a:r>
          </a:p>
          <a:p>
            <a:pPr marL="571500" lvl="0" indent="-571500" algn="just">
              <a:buFont typeface="Arial" panose="020B0604020202020204" pitchFamily="34" charset="0"/>
              <a:buChar char="•"/>
              <a:defRPr/>
            </a:pPr>
            <a:r>
              <a:rPr lang="pt-BR" sz="3600" dirty="0">
                <a:solidFill>
                  <a:prstClr val="black"/>
                </a:solidFill>
              </a:rPr>
              <a:t>É preferível para atendimento ao objetivo a que se refere a lei, buscar outras fontes, como preços praticados no site de compras do Governo e Atas de Registros de Preços de outros órgãos. </a:t>
            </a:r>
          </a:p>
        </p:txBody>
      </p:sp>
    </p:spTree>
    <p:extLst>
      <p:ext uri="{BB962C8B-B14F-4D97-AF65-F5344CB8AC3E}">
        <p14:creationId xmlns:p14="http://schemas.microsoft.com/office/powerpoint/2010/main" val="384782711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837683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rPr>
              <a:t>Coleta de preços</a:t>
            </a: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695843"/>
            <a:ext cx="9144000" cy="3970318"/>
          </a:xfrm>
          <a:prstGeom prst="rect">
            <a:avLst/>
          </a:prstGeom>
          <a:noFill/>
        </p:spPr>
        <p:txBody>
          <a:bodyPr wrap="square" rtlCol="0">
            <a:spAutoFit/>
          </a:bodyPr>
          <a:lstStyle/>
          <a:p>
            <a:pPr marL="571500" lvl="0" indent="-571500" algn="just">
              <a:buFont typeface="Arial" panose="020B0604020202020204" pitchFamily="34" charset="0"/>
              <a:buChar char="•"/>
              <a:defRPr/>
            </a:pPr>
            <a:r>
              <a:rPr lang="pt-BR" sz="3600" dirty="0">
                <a:solidFill>
                  <a:prstClr val="black"/>
                </a:solidFill>
              </a:rPr>
              <a:t>Considerando a legislação vigente, a simples aplicação da metodologia adotada pelos servidores estão controversas a legislação, pois a argumentação dos três orçamentos deixa os preços muitas vezes em desconformidade coma base de preços praticados de mercado. </a:t>
            </a:r>
            <a:endParaRPr kumimoji="0" lang="pt-BR"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187577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8376834" cy="1569660"/>
          </a:xfrm>
          <a:prstGeom prst="rect">
            <a:avLst/>
          </a:prstGeom>
          <a:noFill/>
        </p:spPr>
        <p:txBody>
          <a:bodyPr wrap="square" rtlCol="0">
            <a:spAutoFit/>
          </a:bodyPr>
          <a:lstStyle/>
          <a:p>
            <a:pPr lvl="0">
              <a:defRPr/>
            </a:pPr>
            <a:r>
              <a:rPr lang="pt-BR" sz="4800" b="1" dirty="0">
                <a:solidFill>
                  <a:prstClr val="black"/>
                </a:solidFill>
              </a:rPr>
              <a:t>Dispensa, inexigibilidade ou procedimento licitatório</a:t>
            </a:r>
            <a:endPar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1479164"/>
            <a:ext cx="9144000" cy="5078313"/>
          </a:xfrm>
          <a:prstGeom prst="rect">
            <a:avLst/>
          </a:prstGeom>
          <a:noFill/>
        </p:spPr>
        <p:txBody>
          <a:bodyPr wrap="square" rtlCol="0">
            <a:spAutoFit/>
          </a:bodyPr>
          <a:lstStyle/>
          <a:p>
            <a:pPr marL="571500" lvl="0" indent="-571500" algn="just">
              <a:buFont typeface="Arial" panose="020B0604020202020204" pitchFamily="34" charset="0"/>
              <a:buChar char="•"/>
              <a:defRPr/>
            </a:pPr>
            <a:r>
              <a:rPr lang="pt-BR" sz="3600" dirty="0">
                <a:solidFill>
                  <a:prstClr val="black"/>
                </a:solidFill>
              </a:rPr>
              <a:t>Considerando todas as compras realizadas, mesmo aquelas em que é dispensada para compras diretas de pronta entrega e de menor valor, é necessária a identificação do encaixe legal pela dispensa. </a:t>
            </a:r>
          </a:p>
          <a:p>
            <a:pPr marL="571500" lvl="0" indent="-571500" algn="just">
              <a:buFont typeface="Arial" panose="020B0604020202020204" pitchFamily="34" charset="0"/>
              <a:buChar char="•"/>
              <a:defRPr/>
            </a:pPr>
            <a:r>
              <a:rPr lang="pt-BR" sz="3600" dirty="0">
                <a:solidFill>
                  <a:prstClr val="black"/>
                </a:solidFill>
              </a:rPr>
              <a:t>Todas as restantes necessitam de um processo de dispensa, com validação de procedimentos confirmando atendimento as normas legais .</a:t>
            </a:r>
          </a:p>
        </p:txBody>
      </p:sp>
    </p:spTree>
    <p:extLst>
      <p:ext uri="{BB962C8B-B14F-4D97-AF65-F5344CB8AC3E}">
        <p14:creationId xmlns:p14="http://schemas.microsoft.com/office/powerpoint/2010/main" val="83008627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837683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rPr>
              <a:t>Dispensa de licitação</a:t>
            </a:r>
          </a:p>
        </p:txBody>
      </p:sp>
      <p:pic>
        <p:nvPicPr>
          <p:cNvPr id="5" name="Imagem 4">
            <a:extLst>
              <a:ext uri="{FF2B5EF4-FFF2-40B4-BE49-F238E27FC236}">
                <a16:creationId xmlns:a16="http://schemas.microsoft.com/office/drawing/2014/main" id="{1FDC5B4E-012B-454B-BBDE-66AE6BFB8F4F}"/>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201119" y="830997"/>
            <a:ext cx="7020731" cy="6120031"/>
          </a:xfrm>
          <a:prstGeom prst="rect">
            <a:avLst/>
          </a:prstGeom>
          <a:noFill/>
          <a:ln>
            <a:noFill/>
          </a:ln>
        </p:spPr>
      </p:pic>
    </p:spTree>
    <p:extLst>
      <p:ext uri="{BB962C8B-B14F-4D97-AF65-F5344CB8AC3E}">
        <p14:creationId xmlns:p14="http://schemas.microsoft.com/office/powerpoint/2010/main" val="367722501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837683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rPr>
              <a:t>Inexigibilidade de licitação</a:t>
            </a:r>
          </a:p>
        </p:txBody>
      </p:sp>
      <p:pic>
        <p:nvPicPr>
          <p:cNvPr id="4" name="Imagem 3">
            <a:extLst>
              <a:ext uri="{FF2B5EF4-FFF2-40B4-BE49-F238E27FC236}">
                <a16:creationId xmlns:a16="http://schemas.microsoft.com/office/drawing/2014/main" id="{402B57A3-0BF9-4B7F-9608-97F63713B729}"/>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999641" y="830997"/>
            <a:ext cx="7121471" cy="5940960"/>
          </a:xfrm>
          <a:prstGeom prst="rect">
            <a:avLst/>
          </a:prstGeom>
          <a:noFill/>
          <a:ln>
            <a:noFill/>
          </a:ln>
        </p:spPr>
      </p:pic>
    </p:spTree>
    <p:extLst>
      <p:ext uri="{BB962C8B-B14F-4D97-AF65-F5344CB8AC3E}">
        <p14:creationId xmlns:p14="http://schemas.microsoft.com/office/powerpoint/2010/main" val="125734890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7441035" cy="830997"/>
          </a:xfrm>
          <a:prstGeom prst="rect">
            <a:avLst/>
          </a:prstGeom>
          <a:noFill/>
        </p:spPr>
        <p:txBody>
          <a:bodyPr wrap="square" rtlCol="0">
            <a:spAutoFit/>
          </a:bodyPr>
          <a:lstStyle/>
          <a:p>
            <a:pPr lvl="0">
              <a:defRPr/>
            </a:pPr>
            <a:r>
              <a:rPr lang="pt-BR" sz="4800" b="1" dirty="0">
                <a:solidFill>
                  <a:prstClr val="black"/>
                </a:solidFill>
              </a:rPr>
              <a:t>Compra direta</a:t>
            </a:r>
            <a:endPar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856774"/>
            <a:ext cx="9144000" cy="3416320"/>
          </a:xfrm>
          <a:prstGeom prst="rect">
            <a:avLst/>
          </a:prstGeom>
          <a:noFill/>
        </p:spPr>
        <p:txBody>
          <a:bodyPr wrap="square" rtlCol="0">
            <a:spAutoFit/>
          </a:bodyPr>
          <a:lstStyle/>
          <a:p>
            <a:pPr marL="571500" lvl="0" indent="-571500" algn="just">
              <a:buFont typeface="Arial" panose="020B0604020202020204" pitchFamily="34" charset="0"/>
              <a:buChar char="•"/>
              <a:defRPr/>
            </a:pPr>
            <a:r>
              <a:rPr lang="pt-BR" sz="3600" dirty="0">
                <a:solidFill>
                  <a:prstClr val="black"/>
                </a:solidFill>
              </a:rPr>
              <a:t>Na compra direta por pronta entrega através de dispensa de licitação, após efetivada, a unidade movimentadora repassará a ordem de compra em favor do fornecedor para que a mesma faça a entrega dos produtos e serviços adquiridos.</a:t>
            </a:r>
          </a:p>
        </p:txBody>
      </p:sp>
    </p:spTree>
    <p:extLst>
      <p:ext uri="{BB962C8B-B14F-4D97-AF65-F5344CB8AC3E}">
        <p14:creationId xmlns:p14="http://schemas.microsoft.com/office/powerpoint/2010/main" val="394034143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7441035"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rPr>
              <a:t>Compra direta</a:t>
            </a: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856774"/>
            <a:ext cx="9144000" cy="5078313"/>
          </a:xfrm>
          <a:prstGeom prst="rect">
            <a:avLst/>
          </a:prstGeom>
          <a:noFill/>
        </p:spPr>
        <p:txBody>
          <a:bodyPr wrap="square" rtlCol="0">
            <a:spAutoFit/>
          </a:bodyPr>
          <a:lstStyle/>
          <a:p>
            <a:pPr marL="571500" lvl="0" indent="-571500" algn="just">
              <a:buFont typeface="Arial" panose="020B0604020202020204" pitchFamily="34" charset="0"/>
              <a:buChar char="•"/>
              <a:defRPr/>
            </a:pPr>
            <a:r>
              <a:rPr lang="pt-BR" sz="3600" dirty="0">
                <a:solidFill>
                  <a:prstClr val="black"/>
                </a:solidFill>
              </a:rPr>
              <a:t>A forma de se identificar e possibilitar uma compra direta cada vez é mais restrita, onde hoje a principal avaliação será se for “família” não pode ser compra direta, (Exemplo família Pneu), onde não interessa que os pneus sejam do transporte escolar ou do setor rodoviário, vale a família pneu como referência ao limite de licitação, então terá que licitar.</a:t>
            </a:r>
            <a:endParaRPr kumimoji="0" lang="pt-BR"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200780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7441035"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rPr>
              <a:t>Compra direta</a:t>
            </a: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915497"/>
            <a:ext cx="9144000" cy="1754326"/>
          </a:xfrm>
          <a:prstGeom prst="rect">
            <a:avLst/>
          </a:prstGeom>
          <a:noFill/>
        </p:spPr>
        <p:txBody>
          <a:bodyPr wrap="square" rtlCol="0">
            <a:spAutoFit/>
          </a:bodyPr>
          <a:lstStyle/>
          <a:p>
            <a:pPr marL="571500" lvl="0" indent="-571500" algn="just">
              <a:buFont typeface="Arial" panose="020B0604020202020204" pitchFamily="34" charset="0"/>
              <a:buChar char="•"/>
              <a:defRPr/>
            </a:pPr>
            <a:r>
              <a:rPr lang="pt-BR" sz="3600" dirty="0">
                <a:solidFill>
                  <a:prstClr val="black"/>
                </a:solidFill>
              </a:rPr>
              <a:t>Tudo o que for serviços ou produtos de fornecimento continuado soma no limite, inclusive virando os exercícios.</a:t>
            </a:r>
          </a:p>
        </p:txBody>
      </p:sp>
    </p:spTree>
    <p:extLst>
      <p:ext uri="{BB962C8B-B14F-4D97-AF65-F5344CB8AC3E}">
        <p14:creationId xmlns:p14="http://schemas.microsoft.com/office/powerpoint/2010/main" val="94119082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7441035"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rPr>
              <a:t>Compra direta</a:t>
            </a: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671691"/>
            <a:ext cx="9144000" cy="6186309"/>
          </a:xfrm>
          <a:prstGeom prst="rect">
            <a:avLst/>
          </a:prstGeom>
          <a:noFill/>
        </p:spPr>
        <p:txBody>
          <a:bodyPr wrap="square" rtlCol="0">
            <a:spAutoFit/>
          </a:bodyPr>
          <a:lstStyle/>
          <a:p>
            <a:pPr marL="571500" marR="0" lvl="0" indent="-5715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3600" b="0" i="0" u="none" strike="noStrike" kern="1200" cap="none" spc="0" normalizeH="0" baseline="0" noProof="0" dirty="0">
                <a:ln>
                  <a:noFill/>
                </a:ln>
                <a:solidFill>
                  <a:prstClr val="black"/>
                </a:solidFill>
                <a:effectLst/>
                <a:uLnTx/>
                <a:uFillTx/>
                <a:latin typeface="Calibri" panose="020F0502020204030204"/>
                <a:ea typeface="+mn-ea"/>
                <a:cs typeface="+mn-cs"/>
              </a:rPr>
              <a:t>Configurar que a administração não usou o artifício do fracionamento de compras, é ter efetivamente operacional o processo de compras, com a formalização de cada requisição feita a central de compras (data e numeração sequencial), onde fique transparente que uma compra é uma compra, e outra compra é outra compra. Logicamente essas compras no caso de não permitirem planejamento ou conhecimento de existência futura.</a:t>
            </a:r>
          </a:p>
        </p:txBody>
      </p:sp>
    </p:spTree>
    <p:extLst>
      <p:ext uri="{BB962C8B-B14F-4D97-AF65-F5344CB8AC3E}">
        <p14:creationId xmlns:p14="http://schemas.microsoft.com/office/powerpoint/2010/main" val="41461009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7441035" cy="830997"/>
          </a:xfrm>
          <a:prstGeom prst="rect">
            <a:avLst/>
          </a:prstGeom>
          <a:noFill/>
        </p:spPr>
        <p:txBody>
          <a:bodyPr wrap="square" rtlCol="0">
            <a:spAutoFit/>
          </a:bodyPr>
          <a:lstStyle/>
          <a:p>
            <a:pPr lvl="0">
              <a:defRPr/>
            </a:pPr>
            <a:r>
              <a:rPr lang="pt-BR" sz="4800" b="1">
                <a:solidFill>
                  <a:prstClr val="black"/>
                </a:solidFill>
              </a:rPr>
              <a:t>Termo de referência </a:t>
            </a:r>
            <a:endPar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722550"/>
            <a:ext cx="9144000" cy="5632311"/>
          </a:xfrm>
          <a:prstGeom prst="rect">
            <a:avLst/>
          </a:prstGeom>
          <a:noFill/>
        </p:spPr>
        <p:txBody>
          <a:bodyPr wrap="square" rtlCol="0">
            <a:spAutoFit/>
          </a:bodyPr>
          <a:lstStyle/>
          <a:p>
            <a:pPr marL="571500" lvl="0" indent="-571500" algn="just">
              <a:buFont typeface="Arial" panose="020B0604020202020204" pitchFamily="34" charset="0"/>
              <a:buChar char="•"/>
              <a:defRPr/>
            </a:pPr>
            <a:r>
              <a:rPr lang="pt-BR" sz="3600" dirty="0">
                <a:solidFill>
                  <a:prstClr val="black"/>
                </a:solidFill>
              </a:rPr>
              <a:t>Na realização dos procedimentos de licitação, não se admite mais não se ter em todos processos o termo de referência.</a:t>
            </a:r>
          </a:p>
          <a:p>
            <a:pPr marL="571500" lvl="0" indent="-571500" algn="just">
              <a:buFont typeface="Arial" panose="020B0604020202020204" pitchFamily="34" charset="0"/>
              <a:buChar char="•"/>
              <a:defRPr/>
            </a:pPr>
            <a:r>
              <a:rPr lang="pt-BR" sz="3600" dirty="0">
                <a:solidFill>
                  <a:prstClr val="black"/>
                </a:solidFill>
              </a:rPr>
              <a:t>O termo em seu desenvolvimento, cada vez mais tem sua valorização no contexto do procedimento licitatório, sendo que na maioria dos editais de licitação, ele faz parte como integrante e único descritivo efetivo do objeto e das características de modo geral referente a aquisição. </a:t>
            </a:r>
          </a:p>
        </p:txBody>
      </p:sp>
    </p:spTree>
    <p:extLst>
      <p:ext uri="{BB962C8B-B14F-4D97-AF65-F5344CB8AC3E}">
        <p14:creationId xmlns:p14="http://schemas.microsoft.com/office/powerpoint/2010/main" val="129574886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7441035"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a:ln>
                  <a:noFill/>
                </a:ln>
                <a:solidFill>
                  <a:prstClr val="black"/>
                </a:solidFill>
                <a:effectLst/>
                <a:uLnTx/>
                <a:uFillTx/>
                <a:latin typeface="Calibri" panose="020F0502020204030204"/>
                <a:ea typeface="+mn-ea"/>
                <a:cs typeface="+mn-cs"/>
              </a:rPr>
              <a:t>Termo de referência </a:t>
            </a:r>
            <a:endPar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722550"/>
            <a:ext cx="9144000" cy="6186309"/>
          </a:xfrm>
          <a:prstGeom prst="rect">
            <a:avLst/>
          </a:prstGeom>
          <a:noFill/>
        </p:spPr>
        <p:txBody>
          <a:bodyPr wrap="square" rtlCol="0">
            <a:spAutoFit/>
          </a:bodyPr>
          <a:lstStyle/>
          <a:p>
            <a:pPr marL="571500" lvl="0" indent="-571500" algn="just">
              <a:buFont typeface="Arial" panose="020B0604020202020204" pitchFamily="34" charset="0"/>
              <a:buChar char="•"/>
              <a:defRPr/>
            </a:pPr>
            <a:r>
              <a:rPr lang="pt-BR" sz="3600" dirty="0">
                <a:solidFill>
                  <a:prstClr val="black"/>
                </a:solidFill>
              </a:rPr>
              <a:t>Quando for definir a descrição técnica de um produto licitado, hoje, a necessidade de uma descrição de um profissional habilitado.</a:t>
            </a:r>
          </a:p>
          <a:p>
            <a:pPr marL="571500" lvl="0" indent="-571500" algn="just">
              <a:buFont typeface="Arial" panose="020B0604020202020204" pitchFamily="34" charset="0"/>
              <a:buChar char="•"/>
              <a:defRPr/>
            </a:pPr>
            <a:r>
              <a:rPr lang="pt-BR" sz="3600" dirty="0">
                <a:solidFill>
                  <a:prstClr val="black"/>
                </a:solidFill>
              </a:rPr>
              <a:t>Caso não o tenha como servidor do município, o mesmo deverá ser terceirizado.</a:t>
            </a:r>
          </a:p>
          <a:p>
            <a:pPr marL="571500" lvl="0" indent="-571500" algn="just">
              <a:buFont typeface="Arial" panose="020B0604020202020204" pitchFamily="34" charset="0"/>
              <a:buChar char="•"/>
              <a:defRPr/>
            </a:pPr>
            <a:r>
              <a:rPr lang="pt-BR" sz="3600" dirty="0">
                <a:solidFill>
                  <a:prstClr val="black"/>
                </a:solidFill>
              </a:rPr>
              <a:t>Descrever o objeto da licitação definido as características.</a:t>
            </a:r>
          </a:p>
          <a:p>
            <a:pPr marL="571500" lvl="0" indent="-571500" algn="just">
              <a:buFont typeface="Arial" panose="020B0604020202020204" pitchFamily="34" charset="0"/>
              <a:buChar char="•"/>
              <a:defRPr/>
            </a:pPr>
            <a:r>
              <a:rPr lang="pt-BR" sz="3600" dirty="0">
                <a:solidFill>
                  <a:prstClr val="black"/>
                </a:solidFill>
              </a:rPr>
              <a:t>Responder possíveis pedidos de informação ou impugnação sobre o edital referente ao objeto e por último fazer o recebimento dos produtos e serviços.</a:t>
            </a:r>
            <a:endParaRPr kumimoji="0" lang="pt-BR"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741199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7441035"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a:ln>
                  <a:noFill/>
                </a:ln>
                <a:solidFill>
                  <a:prstClr val="black"/>
                </a:solidFill>
                <a:effectLst/>
                <a:uLnTx/>
                <a:uFillTx/>
                <a:latin typeface="Calibri" panose="020F0502020204030204"/>
                <a:ea typeface="+mn-ea"/>
                <a:cs typeface="+mn-cs"/>
              </a:rPr>
              <a:t>Termo de referência </a:t>
            </a:r>
            <a:endPar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Imagem 4">
            <a:extLst>
              <a:ext uri="{FF2B5EF4-FFF2-40B4-BE49-F238E27FC236}">
                <a16:creationId xmlns:a16="http://schemas.microsoft.com/office/drawing/2014/main" id="{07E966B3-F585-49C2-99E1-76A1548F1805}"/>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107347" y="830997"/>
            <a:ext cx="6761526" cy="6171466"/>
          </a:xfrm>
          <a:prstGeom prst="rect">
            <a:avLst/>
          </a:prstGeom>
          <a:noFill/>
          <a:ln>
            <a:noFill/>
          </a:ln>
        </p:spPr>
      </p:pic>
    </p:spTree>
    <p:extLst>
      <p:ext uri="{BB962C8B-B14F-4D97-AF65-F5344CB8AC3E}">
        <p14:creationId xmlns:p14="http://schemas.microsoft.com/office/powerpoint/2010/main" val="405301047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7910818" cy="830997"/>
          </a:xfrm>
          <a:prstGeom prst="rect">
            <a:avLst/>
          </a:prstGeom>
          <a:noFill/>
        </p:spPr>
        <p:txBody>
          <a:bodyPr wrap="square" rtlCol="0">
            <a:spAutoFit/>
          </a:bodyPr>
          <a:lstStyle/>
          <a:p>
            <a:pPr lvl="0">
              <a:defRPr/>
            </a:pPr>
            <a:r>
              <a:rPr lang="pt-BR" sz="4800" b="1" dirty="0">
                <a:solidFill>
                  <a:prstClr val="black"/>
                </a:solidFill>
              </a:rPr>
              <a:t>Mapa processo de compras</a:t>
            </a:r>
            <a:endPar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4" name="Tabela 3">
            <a:extLst>
              <a:ext uri="{FF2B5EF4-FFF2-40B4-BE49-F238E27FC236}">
                <a16:creationId xmlns:a16="http://schemas.microsoft.com/office/drawing/2014/main" id="{524E6936-C3AE-43D4-B42A-5410E1096C5E}"/>
              </a:ext>
            </a:extLst>
          </p:cNvPr>
          <p:cNvGraphicFramePr>
            <a:graphicFrameLocks noGrp="1"/>
          </p:cNvGraphicFramePr>
          <p:nvPr>
            <p:extLst>
              <p:ext uri="{D42A27DB-BD31-4B8C-83A1-F6EECF244321}">
                <p14:modId xmlns:p14="http://schemas.microsoft.com/office/powerpoint/2010/main" val="2225558380"/>
              </p:ext>
            </p:extLst>
          </p:nvPr>
        </p:nvGraphicFramePr>
        <p:xfrm>
          <a:off x="1203821" y="2017527"/>
          <a:ext cx="6736358" cy="2577528"/>
        </p:xfrm>
        <a:graphic>
          <a:graphicData uri="http://schemas.openxmlformats.org/drawingml/2006/table">
            <a:tbl>
              <a:tblPr firstRow="1" firstCol="1" bandRow="1"/>
              <a:tblGrid>
                <a:gridCol w="356568">
                  <a:extLst>
                    <a:ext uri="{9D8B030D-6E8A-4147-A177-3AD203B41FA5}">
                      <a16:colId xmlns:a16="http://schemas.microsoft.com/office/drawing/2014/main" val="1508371218"/>
                    </a:ext>
                  </a:extLst>
                </a:gridCol>
                <a:gridCol w="2004155">
                  <a:extLst>
                    <a:ext uri="{9D8B030D-6E8A-4147-A177-3AD203B41FA5}">
                      <a16:colId xmlns:a16="http://schemas.microsoft.com/office/drawing/2014/main" val="943052904"/>
                    </a:ext>
                  </a:extLst>
                </a:gridCol>
                <a:gridCol w="1371708">
                  <a:extLst>
                    <a:ext uri="{9D8B030D-6E8A-4147-A177-3AD203B41FA5}">
                      <a16:colId xmlns:a16="http://schemas.microsoft.com/office/drawing/2014/main" val="4164665161"/>
                    </a:ext>
                  </a:extLst>
                </a:gridCol>
                <a:gridCol w="3003927">
                  <a:extLst>
                    <a:ext uri="{9D8B030D-6E8A-4147-A177-3AD203B41FA5}">
                      <a16:colId xmlns:a16="http://schemas.microsoft.com/office/drawing/2014/main" val="2426786463"/>
                    </a:ext>
                  </a:extLst>
                </a:gridCol>
              </a:tblGrid>
              <a:tr h="268568">
                <a:tc gridSpan="4">
                  <a:txBody>
                    <a:bodyPr/>
                    <a:lstStyle/>
                    <a:p>
                      <a:pPr algn="ctr">
                        <a:lnSpc>
                          <a:spcPct val="150000"/>
                        </a:lnSpc>
                      </a:pPr>
                      <a:r>
                        <a:rPr lang="pt-BR" sz="1200" dirty="0">
                          <a:effectLst/>
                          <a:latin typeface="Times New Roman" panose="02020603050405020304" pitchFamily="18" charset="0"/>
                          <a:cs typeface="Times New Roman" panose="02020603050405020304" pitchFamily="18" charset="0"/>
                        </a:rPr>
                        <a:t>CENTRAL DE COMPRAS</a:t>
                      </a:r>
                      <a:endParaRPr lang="pt-BR" sz="1100" dirty="0">
                        <a:effectLst/>
                        <a:latin typeface="Calibri" panose="020F0502020204030204" pitchFamily="34" charset="0"/>
                        <a:cs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1238915265"/>
                  </a:ext>
                </a:extLst>
              </a:tr>
              <a:tr h="1771824">
                <a:tc gridSpan="4">
                  <a:txBody>
                    <a:bodyPr/>
                    <a:lstStyle/>
                    <a:p>
                      <a:pPr marL="342900" lvl="0" indent="-342900" algn="just">
                        <a:lnSpc>
                          <a:spcPct val="150000"/>
                        </a:lnSpc>
                        <a:buFont typeface="Wingdings" panose="05000000000000000000" pitchFamily="2" charset="2"/>
                        <a:buChar char=""/>
                      </a:pPr>
                      <a:r>
                        <a:rPr lang="pt-BR" sz="1200" dirty="0">
                          <a:effectLst/>
                          <a:latin typeface="Times New Roman" panose="02020603050405020304" pitchFamily="18" charset="0"/>
                          <a:cs typeface="Times New Roman" panose="02020603050405020304" pitchFamily="18" charset="0"/>
                        </a:rPr>
                        <a:t>Receber requisição de compras de produtos e serviços das Unidades Movimentadoras;</a:t>
                      </a:r>
                      <a:endParaRPr lang="pt-BR" sz="1100" dirty="0">
                        <a:effectLst/>
                        <a:latin typeface="Calibri" panose="020F0502020204030204" pitchFamily="34" charset="0"/>
                        <a:cs typeface="Times New Roman" panose="02020603050405020304" pitchFamily="18" charset="0"/>
                      </a:endParaRPr>
                    </a:p>
                    <a:p>
                      <a:pPr marL="342900" lvl="0" indent="-342900" algn="just">
                        <a:lnSpc>
                          <a:spcPct val="150000"/>
                        </a:lnSpc>
                        <a:buFont typeface="Wingdings" panose="05000000000000000000" pitchFamily="2" charset="2"/>
                        <a:buChar char=""/>
                      </a:pPr>
                      <a:r>
                        <a:rPr lang="pt-BR" sz="1200" dirty="0">
                          <a:effectLst/>
                          <a:latin typeface="Times New Roman" panose="02020603050405020304" pitchFamily="18" charset="0"/>
                          <a:cs typeface="Times New Roman" panose="02020603050405020304" pitchFamily="18" charset="0"/>
                        </a:rPr>
                        <a:t>Fazer pesquisa de preços;</a:t>
                      </a:r>
                      <a:endParaRPr lang="pt-BR" sz="1100" dirty="0">
                        <a:effectLst/>
                        <a:latin typeface="Calibri" panose="020F0502020204030204" pitchFamily="34" charset="0"/>
                        <a:cs typeface="Times New Roman" panose="02020603050405020304" pitchFamily="18" charset="0"/>
                      </a:endParaRPr>
                    </a:p>
                    <a:p>
                      <a:pPr marL="342900" lvl="0" indent="-342900" algn="just">
                        <a:lnSpc>
                          <a:spcPct val="150000"/>
                        </a:lnSpc>
                        <a:buFont typeface="Wingdings" panose="05000000000000000000" pitchFamily="2" charset="2"/>
                        <a:buChar char=""/>
                      </a:pPr>
                      <a:r>
                        <a:rPr lang="pt-BR" sz="1200" dirty="0">
                          <a:effectLst/>
                          <a:latin typeface="Times New Roman" panose="02020603050405020304" pitchFamily="18" charset="0"/>
                          <a:cs typeface="Times New Roman" panose="02020603050405020304" pitchFamily="18" charset="0"/>
                        </a:rPr>
                        <a:t>Coordenar o processo de autorizações e filtros sobre as compras;</a:t>
                      </a:r>
                      <a:endParaRPr lang="pt-BR" sz="1100" dirty="0">
                        <a:effectLst/>
                        <a:latin typeface="Calibri" panose="020F0502020204030204" pitchFamily="34" charset="0"/>
                        <a:cs typeface="Times New Roman" panose="02020603050405020304" pitchFamily="18" charset="0"/>
                      </a:endParaRPr>
                    </a:p>
                    <a:p>
                      <a:pPr marL="342900" lvl="0" indent="-342900" algn="just">
                        <a:lnSpc>
                          <a:spcPct val="150000"/>
                        </a:lnSpc>
                        <a:buFont typeface="Wingdings" panose="05000000000000000000" pitchFamily="2" charset="2"/>
                        <a:buChar char=""/>
                      </a:pPr>
                      <a:r>
                        <a:rPr lang="pt-BR" sz="1200" dirty="0">
                          <a:effectLst/>
                          <a:latin typeface="Times New Roman" panose="02020603050405020304" pitchFamily="18" charset="0"/>
                          <a:cs typeface="Times New Roman" panose="02020603050405020304" pitchFamily="18" charset="0"/>
                        </a:rPr>
                        <a:t>Encaminhar para procedimento licitatório para realização de compras, quando for o caso;</a:t>
                      </a:r>
                      <a:endParaRPr lang="pt-BR" sz="1100" dirty="0">
                        <a:effectLst/>
                        <a:latin typeface="Calibri" panose="020F0502020204030204" pitchFamily="34" charset="0"/>
                        <a:cs typeface="Times New Roman" panose="02020603050405020304" pitchFamily="18" charset="0"/>
                      </a:endParaRPr>
                    </a:p>
                    <a:p>
                      <a:pPr marL="342900" lvl="0" indent="-342900" algn="just">
                        <a:lnSpc>
                          <a:spcPct val="150000"/>
                        </a:lnSpc>
                        <a:buFont typeface="Wingdings" panose="05000000000000000000" pitchFamily="2" charset="2"/>
                        <a:buChar char=""/>
                      </a:pPr>
                      <a:r>
                        <a:rPr lang="pt-BR" sz="1200" dirty="0">
                          <a:effectLst/>
                          <a:latin typeface="Times New Roman" panose="02020603050405020304" pitchFamily="18" charset="0"/>
                          <a:cs typeface="Times New Roman" panose="02020603050405020304" pitchFamily="18" charset="0"/>
                        </a:rPr>
                        <a:t>Emitir a compra direta no caso de dispensa de licitação;</a:t>
                      </a:r>
                      <a:endParaRPr lang="pt-BR" sz="1100" dirty="0">
                        <a:effectLst/>
                        <a:latin typeface="Calibri" panose="020F0502020204030204" pitchFamily="34" charset="0"/>
                        <a:cs typeface="Times New Roman" panose="02020603050405020304" pitchFamily="18" charset="0"/>
                      </a:endParaRPr>
                    </a:p>
                    <a:p>
                      <a:pPr marL="342900" lvl="0" indent="-342900" algn="just">
                        <a:lnSpc>
                          <a:spcPct val="150000"/>
                        </a:lnSpc>
                        <a:buFont typeface="Wingdings" panose="05000000000000000000" pitchFamily="2" charset="2"/>
                        <a:buChar char=""/>
                      </a:pPr>
                      <a:r>
                        <a:rPr lang="pt-BR" sz="1200" dirty="0">
                          <a:effectLst/>
                          <a:latin typeface="Times New Roman" panose="02020603050405020304" pitchFamily="18" charset="0"/>
                          <a:cs typeface="Times New Roman" panose="02020603050405020304" pitchFamily="18" charset="0"/>
                        </a:rPr>
                        <a:t>Informar sobre a compra empenho a quem deve ser informado.</a:t>
                      </a:r>
                      <a:endParaRPr lang="pt-BR" sz="1100" dirty="0">
                        <a:effectLst/>
                        <a:latin typeface="Calibri" panose="020F0502020204030204" pitchFamily="34" charset="0"/>
                        <a:cs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3603588413"/>
                  </a:ext>
                </a:extLst>
              </a:tr>
              <a:tr h="268568">
                <a:tc>
                  <a:txBody>
                    <a:bodyPr/>
                    <a:lstStyle/>
                    <a:p>
                      <a:pPr>
                        <a:lnSpc>
                          <a:spcPct val="150000"/>
                        </a:lnSpc>
                      </a:pPr>
                      <a:r>
                        <a:rPr lang="pt-BR" sz="1200">
                          <a:effectLst/>
                          <a:latin typeface="Times New Roman" panose="02020603050405020304" pitchFamily="18" charset="0"/>
                          <a:cs typeface="Times New Roman" panose="02020603050405020304" pitchFamily="18" charset="0"/>
                        </a:rPr>
                        <a:t>Nº</a:t>
                      </a:r>
                      <a:endParaRPr lang="pt-BR" sz="1100">
                        <a:effectLst/>
                        <a:latin typeface="Calibri" panose="020F0502020204030204" pitchFamily="34" charset="0"/>
                        <a:cs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nSpc>
                          <a:spcPct val="150000"/>
                        </a:lnSpc>
                      </a:pPr>
                      <a:r>
                        <a:rPr lang="pt-BR" sz="1200">
                          <a:effectLst/>
                          <a:latin typeface="Times New Roman" panose="02020603050405020304" pitchFamily="18" charset="0"/>
                          <a:cs typeface="Times New Roman" panose="02020603050405020304" pitchFamily="18" charset="0"/>
                        </a:rPr>
                        <a:t>Nome</a:t>
                      </a:r>
                      <a:endParaRPr lang="pt-BR" sz="1100">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nSpc>
                          <a:spcPct val="150000"/>
                        </a:lnSpc>
                      </a:pPr>
                      <a:r>
                        <a:rPr lang="pt-BR" sz="1200">
                          <a:effectLst/>
                          <a:latin typeface="Times New Roman" panose="02020603050405020304" pitchFamily="18" charset="0"/>
                          <a:cs typeface="Times New Roman" panose="02020603050405020304" pitchFamily="18" charset="0"/>
                        </a:rPr>
                        <a:t>Operacional</a:t>
                      </a:r>
                      <a:endParaRPr lang="pt-BR" sz="1100">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nSpc>
                          <a:spcPct val="150000"/>
                        </a:lnSpc>
                      </a:pPr>
                      <a:r>
                        <a:rPr lang="pt-BR" sz="1200">
                          <a:effectLst/>
                          <a:latin typeface="Times New Roman" panose="02020603050405020304" pitchFamily="18" charset="0"/>
                          <a:cs typeface="Times New Roman" panose="02020603050405020304" pitchFamily="18" charset="0"/>
                        </a:rPr>
                        <a:t>Descrição</a:t>
                      </a:r>
                      <a:endParaRPr lang="pt-BR" sz="1100">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val="4272047153"/>
                  </a:ext>
                </a:extLst>
              </a:tr>
              <a:tr h="268568">
                <a:tc>
                  <a:txBody>
                    <a:bodyPr/>
                    <a:lstStyle/>
                    <a:p>
                      <a:pPr>
                        <a:lnSpc>
                          <a:spcPct val="150000"/>
                        </a:lnSpc>
                      </a:pPr>
                      <a:r>
                        <a:rPr lang="pt-BR" sz="1200">
                          <a:effectLst/>
                          <a:latin typeface="Times New Roman" panose="02020603050405020304" pitchFamily="18" charset="0"/>
                          <a:cs typeface="Times New Roman" panose="02020603050405020304" pitchFamily="18" charset="0"/>
                        </a:rPr>
                        <a:t>01</a:t>
                      </a:r>
                      <a:endParaRPr lang="pt-BR" sz="1100">
                        <a:effectLst/>
                        <a:latin typeface="Calibri" panose="020F0502020204030204" pitchFamily="34" charset="0"/>
                        <a:cs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nSpc>
                          <a:spcPct val="150000"/>
                        </a:lnSpc>
                      </a:pPr>
                      <a:r>
                        <a:rPr lang="pt-BR" sz="1200">
                          <a:effectLst/>
                          <a:latin typeface="Times New Roman" panose="02020603050405020304" pitchFamily="18" charset="0"/>
                          <a:cs typeface="Times New Roman" panose="02020603050405020304" pitchFamily="18" charset="0"/>
                        </a:rPr>
                        <a:t>Central de Compras</a:t>
                      </a:r>
                      <a:endParaRPr lang="pt-BR" sz="1100">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nSpc>
                          <a:spcPct val="150000"/>
                        </a:lnSpc>
                      </a:pPr>
                      <a:r>
                        <a:rPr lang="pt-BR" sz="1200">
                          <a:effectLst/>
                          <a:latin typeface="Times New Roman" panose="02020603050405020304" pitchFamily="18" charset="0"/>
                          <a:cs typeface="Times New Roman" panose="02020603050405020304" pitchFamily="18" charset="0"/>
                        </a:rPr>
                        <a:t>Servidor ....???</a:t>
                      </a:r>
                      <a:endParaRPr lang="pt-BR" sz="1100">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nSpc>
                          <a:spcPct val="150000"/>
                        </a:lnSpc>
                      </a:pPr>
                      <a:r>
                        <a:rPr lang="pt-BR" sz="1200" dirty="0">
                          <a:effectLst/>
                          <a:latin typeface="Times New Roman" panose="02020603050405020304" pitchFamily="18" charset="0"/>
                          <a:cs typeface="Times New Roman" panose="02020603050405020304" pitchFamily="18" charset="0"/>
                        </a:rPr>
                        <a:t>Atividades pertinente a toda a administração</a:t>
                      </a:r>
                      <a:endParaRPr lang="pt-BR" sz="1100" dirty="0">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640682098"/>
                  </a:ext>
                </a:extLst>
              </a:tr>
            </a:tbl>
          </a:graphicData>
        </a:graphic>
      </p:graphicFrame>
    </p:spTree>
    <p:extLst>
      <p:ext uri="{BB962C8B-B14F-4D97-AF65-F5344CB8AC3E}">
        <p14:creationId xmlns:p14="http://schemas.microsoft.com/office/powerpoint/2010/main" val="113143688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8045042" cy="830997"/>
          </a:xfrm>
          <a:prstGeom prst="rect">
            <a:avLst/>
          </a:prstGeom>
          <a:noFill/>
        </p:spPr>
        <p:txBody>
          <a:bodyPr wrap="square" rtlCol="0">
            <a:spAutoFit/>
          </a:bodyPr>
          <a:lstStyle/>
          <a:p>
            <a:pPr lvl="0">
              <a:defRPr/>
            </a:pPr>
            <a:r>
              <a:rPr lang="pt-BR" sz="4800" b="1" dirty="0">
                <a:solidFill>
                  <a:prstClr val="black"/>
                </a:solidFill>
              </a:rPr>
              <a:t>Falhas processo de compras</a:t>
            </a:r>
            <a:endPar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830997"/>
            <a:ext cx="9144000" cy="3970318"/>
          </a:xfrm>
          <a:prstGeom prst="rect">
            <a:avLst/>
          </a:prstGeom>
          <a:noFill/>
        </p:spPr>
        <p:txBody>
          <a:bodyPr wrap="square" rtlCol="0">
            <a:spAutoFit/>
          </a:bodyPr>
          <a:lstStyle/>
          <a:p>
            <a:pPr marL="571500" lvl="0" indent="-571500" algn="just">
              <a:buFont typeface="Arial" panose="020B0604020202020204" pitchFamily="34" charset="0"/>
              <a:buChar char="•"/>
              <a:defRPr/>
            </a:pPr>
            <a:r>
              <a:rPr lang="pt-BR" sz="3600" dirty="0">
                <a:solidFill>
                  <a:prstClr val="black"/>
                </a:solidFill>
              </a:rPr>
              <a:t>Quando se percebe efetiva falhas no processo de compras, uma referência importante de falha é quando as compras são empenhadas pela nota e saldos de produtos a retirar do fornecedor não conferem com a informação do saldo buscado por fornecedor. </a:t>
            </a:r>
            <a:endParaRPr kumimoji="0" lang="pt-BR"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109511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756C6AC-C463-A347-976D-C1D54DEC8CD4}"/>
              </a:ext>
            </a:extLst>
          </p:cNvPr>
          <p:cNvSpPr txBox="1"/>
          <p:nvPr/>
        </p:nvSpPr>
        <p:spPr>
          <a:xfrm>
            <a:off x="212365" y="232028"/>
            <a:ext cx="6095445" cy="1569660"/>
          </a:xfrm>
          <a:prstGeom prst="rect">
            <a:avLst/>
          </a:prstGeom>
          <a:noFill/>
        </p:spPr>
        <p:txBody>
          <a:bodyPr wrap="square" rtlCol="0">
            <a:spAutoFit/>
          </a:bodyPr>
          <a:lstStyle/>
          <a:p>
            <a:pPr lvl="0"/>
            <a:r>
              <a:rPr lang="pt-BR" sz="4800" b="1" dirty="0">
                <a:solidFill>
                  <a:prstClr val="white"/>
                </a:solidFill>
              </a:rPr>
              <a:t>Práticas do fluxograma de compras</a:t>
            </a:r>
            <a:endParaRPr kumimoji="0" lang="pt-BR" sz="4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aixaDeTexto 2">
            <a:extLst>
              <a:ext uri="{FF2B5EF4-FFF2-40B4-BE49-F238E27FC236}">
                <a16:creationId xmlns:a16="http://schemas.microsoft.com/office/drawing/2014/main" id="{657FE47D-497B-174B-B8CE-EFF05AFBB1C1}"/>
              </a:ext>
            </a:extLst>
          </p:cNvPr>
          <p:cNvSpPr txBox="1"/>
          <p:nvPr/>
        </p:nvSpPr>
        <p:spPr>
          <a:xfrm>
            <a:off x="0" y="3266911"/>
            <a:ext cx="9144001" cy="2308324"/>
          </a:xfrm>
          <a:prstGeom prst="rect">
            <a:avLst/>
          </a:prstGeom>
          <a:noFill/>
        </p:spPr>
        <p:txBody>
          <a:bodyPr wrap="square" rtlCol="0">
            <a:spAutoFit/>
          </a:bodyPr>
          <a:lstStyle/>
          <a:p>
            <a:pPr lvl="0" algn="ctr"/>
            <a:r>
              <a:rPr lang="pt-BR" sz="4800" b="1" dirty="0">
                <a:solidFill>
                  <a:srgbClr val="148123"/>
                </a:solidFill>
              </a:rPr>
              <a:t>Fluxograma inter-relacionando as unidades movimentadoras à central de compras</a:t>
            </a:r>
            <a:endParaRPr kumimoji="0" lang="pt-BR" sz="4800" b="1" i="0" u="none" strike="noStrike" kern="1200" cap="none" spc="0" normalizeH="0" baseline="0" noProof="0" dirty="0">
              <a:ln>
                <a:noFill/>
              </a:ln>
              <a:solidFill>
                <a:srgbClr val="148123"/>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987624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8045042" cy="830997"/>
          </a:xfrm>
          <a:prstGeom prst="rect">
            <a:avLst/>
          </a:prstGeom>
          <a:noFill/>
        </p:spPr>
        <p:txBody>
          <a:bodyPr wrap="square" rtlCol="0">
            <a:spAutoFit/>
          </a:bodyPr>
          <a:lstStyle/>
          <a:p>
            <a:pPr lvl="0">
              <a:defRPr/>
            </a:pPr>
            <a:r>
              <a:rPr lang="pt-BR" sz="4800" b="1" dirty="0">
                <a:solidFill>
                  <a:prstClr val="black"/>
                </a:solidFill>
              </a:rPr>
              <a:t>Fluxograma de compras</a:t>
            </a:r>
            <a:endPar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973610"/>
            <a:ext cx="9144000" cy="2862322"/>
          </a:xfrm>
          <a:prstGeom prst="rect">
            <a:avLst/>
          </a:prstGeom>
          <a:noFill/>
        </p:spPr>
        <p:txBody>
          <a:bodyPr wrap="square" rtlCol="0">
            <a:spAutoFit/>
          </a:bodyPr>
          <a:lstStyle/>
          <a:p>
            <a:pPr marL="571500" lvl="0" indent="-571500" algn="just">
              <a:buFont typeface="Arial" panose="020B0604020202020204" pitchFamily="34" charset="0"/>
              <a:buChar char="•"/>
              <a:defRPr/>
            </a:pPr>
            <a:r>
              <a:rPr lang="pt-BR" sz="3600" dirty="0">
                <a:solidFill>
                  <a:prstClr val="black"/>
                </a:solidFill>
              </a:rPr>
              <a:t>A prática de um fluxograma onde inter-relaciona as unidades movimentadoras à central de compras, tendo como premissa, é o conhecimento de quem são e onde estão, como parte fundamental do processo.</a:t>
            </a:r>
            <a:endParaRPr kumimoji="0" lang="pt-BR"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040020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8045042" cy="830997"/>
          </a:xfrm>
          <a:prstGeom prst="rect">
            <a:avLst/>
          </a:prstGeom>
          <a:noFill/>
        </p:spPr>
        <p:txBody>
          <a:bodyPr wrap="square" rtlCol="0">
            <a:spAutoFit/>
          </a:bodyPr>
          <a:lstStyle/>
          <a:p>
            <a:pPr lvl="0">
              <a:defRPr/>
            </a:pPr>
            <a:r>
              <a:rPr lang="pt-BR" sz="4800" b="1" dirty="0">
                <a:solidFill>
                  <a:prstClr val="black"/>
                </a:solidFill>
              </a:rPr>
              <a:t>Racionalização de Papéis</a:t>
            </a:r>
            <a:endPar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1091056"/>
            <a:ext cx="9144000" cy="2862322"/>
          </a:xfrm>
          <a:prstGeom prst="rect">
            <a:avLst/>
          </a:prstGeom>
          <a:noFill/>
        </p:spPr>
        <p:txBody>
          <a:bodyPr wrap="square" rtlCol="0">
            <a:spAutoFit/>
          </a:bodyPr>
          <a:lstStyle/>
          <a:p>
            <a:pPr marL="571500" lvl="0" indent="-571500" algn="just">
              <a:buFont typeface="Arial" panose="020B0604020202020204" pitchFamily="34" charset="0"/>
              <a:buChar char="•"/>
              <a:defRPr/>
            </a:pPr>
            <a:r>
              <a:rPr lang="pt-BR" sz="3600" dirty="0">
                <a:solidFill>
                  <a:prstClr val="black"/>
                </a:solidFill>
              </a:rPr>
              <a:t>A interligação online da informação, permite que não se necessite de impressão de papéis, pois o que se faz em uma unidade administrativa, é possível visualizar em várias.</a:t>
            </a:r>
            <a:endParaRPr kumimoji="0" lang="pt-BR"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451577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8045042" cy="830997"/>
          </a:xfrm>
          <a:prstGeom prst="rect">
            <a:avLst/>
          </a:prstGeom>
          <a:noFill/>
        </p:spPr>
        <p:txBody>
          <a:bodyPr wrap="square" rtlCol="0">
            <a:spAutoFit/>
          </a:bodyPr>
          <a:lstStyle/>
          <a:p>
            <a:pPr lvl="0">
              <a:defRPr/>
            </a:pPr>
            <a:r>
              <a:rPr lang="pt-BR" sz="4800" b="1">
                <a:solidFill>
                  <a:prstClr val="black"/>
                </a:solidFill>
              </a:rPr>
              <a:t>Evitar reeditar processos</a:t>
            </a:r>
            <a:endPar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1091056"/>
            <a:ext cx="9144000" cy="3416320"/>
          </a:xfrm>
          <a:prstGeom prst="rect">
            <a:avLst/>
          </a:prstGeom>
          <a:noFill/>
        </p:spPr>
        <p:txBody>
          <a:bodyPr wrap="square" rtlCol="0">
            <a:spAutoFit/>
          </a:bodyPr>
          <a:lstStyle/>
          <a:p>
            <a:pPr marL="571500" lvl="0" indent="-571500" algn="just">
              <a:buFont typeface="Arial" panose="020B0604020202020204" pitchFamily="34" charset="0"/>
              <a:buChar char="•"/>
              <a:defRPr/>
            </a:pPr>
            <a:r>
              <a:rPr lang="pt-BR" sz="3600" dirty="0">
                <a:solidFill>
                  <a:prstClr val="black"/>
                </a:solidFill>
              </a:rPr>
              <a:t>A grande evolução em termos da informação interligada é a condição da não necessidade dos que atuam nas rotinas reeditarem processos, ou seja, aquele dado que for informado no início da rotina, será conhecido até o final.</a:t>
            </a:r>
            <a:endParaRPr kumimoji="0" lang="pt-BR"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809849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8045042" cy="830997"/>
          </a:xfrm>
          <a:prstGeom prst="rect">
            <a:avLst/>
          </a:prstGeom>
          <a:noFill/>
        </p:spPr>
        <p:txBody>
          <a:bodyPr wrap="square" rtlCol="0">
            <a:spAutoFit/>
          </a:bodyPr>
          <a:lstStyle/>
          <a:p>
            <a:pPr lvl="0">
              <a:defRPr/>
            </a:pPr>
            <a:r>
              <a:rPr lang="pt-BR" sz="4800" b="1" dirty="0">
                <a:solidFill>
                  <a:prstClr val="black"/>
                </a:solidFill>
              </a:rPr>
              <a:t>Visualização macro de custos</a:t>
            </a:r>
            <a:endPar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931665"/>
            <a:ext cx="9144000" cy="5632311"/>
          </a:xfrm>
          <a:prstGeom prst="rect">
            <a:avLst/>
          </a:prstGeom>
          <a:noFill/>
        </p:spPr>
        <p:txBody>
          <a:bodyPr wrap="square" rtlCol="0">
            <a:spAutoFit/>
          </a:bodyPr>
          <a:lstStyle/>
          <a:p>
            <a:pPr marL="571500" lvl="0" indent="-571500" algn="just">
              <a:buFont typeface="Arial" panose="020B0604020202020204" pitchFamily="34" charset="0"/>
              <a:buChar char="•"/>
              <a:defRPr/>
            </a:pPr>
            <a:r>
              <a:rPr lang="pt-BR" sz="3600" dirty="0">
                <a:solidFill>
                  <a:prstClr val="black"/>
                </a:solidFill>
              </a:rPr>
              <a:t>Como toda a informação é computada em seu desenvolvimento, dará condições de se ter informações macros para tomada de decisões.</a:t>
            </a:r>
          </a:p>
          <a:p>
            <a:pPr marL="1200150" lvl="1" indent="-742950" algn="just">
              <a:buFont typeface="+mj-lt"/>
              <a:buAutoNum type="alphaLcParenR"/>
              <a:defRPr/>
            </a:pPr>
            <a:r>
              <a:rPr lang="pt-BR" sz="3600" dirty="0">
                <a:solidFill>
                  <a:prstClr val="black"/>
                </a:solidFill>
              </a:rPr>
              <a:t>Saldo físico e financeiro de estoque por Central e por toda a Administração.</a:t>
            </a:r>
          </a:p>
          <a:p>
            <a:pPr marL="1200150" lvl="1" indent="-742950" algn="just">
              <a:buFont typeface="+mj-lt"/>
              <a:buAutoNum type="alphaLcParenR"/>
              <a:defRPr/>
            </a:pPr>
            <a:r>
              <a:rPr lang="pt-BR" sz="3600" dirty="0">
                <a:solidFill>
                  <a:prstClr val="black"/>
                </a:solidFill>
              </a:rPr>
              <a:t>Um determinado Fornecedor, quanto ele vendeu de cada tipo de compra ou produto, quanto entregou, quanto falta entregar, último preço etc..</a:t>
            </a:r>
          </a:p>
        </p:txBody>
      </p:sp>
    </p:spTree>
    <p:extLst>
      <p:ext uri="{BB962C8B-B14F-4D97-AF65-F5344CB8AC3E}">
        <p14:creationId xmlns:p14="http://schemas.microsoft.com/office/powerpoint/2010/main" val="345163621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8045042" cy="830997"/>
          </a:xfrm>
          <a:prstGeom prst="rect">
            <a:avLst/>
          </a:prstGeom>
          <a:noFill/>
        </p:spPr>
        <p:txBody>
          <a:bodyPr wrap="square" rtlCol="0">
            <a:spAutoFit/>
          </a:bodyPr>
          <a:lstStyle/>
          <a:p>
            <a:pPr lvl="0">
              <a:defRPr/>
            </a:pPr>
            <a:r>
              <a:rPr lang="pt-BR" sz="4800" b="1" dirty="0">
                <a:solidFill>
                  <a:prstClr val="black"/>
                </a:solidFill>
              </a:rPr>
              <a:t>Informação ágil e precisa</a:t>
            </a:r>
            <a:endPar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931665"/>
            <a:ext cx="9144000" cy="4524315"/>
          </a:xfrm>
          <a:prstGeom prst="rect">
            <a:avLst/>
          </a:prstGeom>
          <a:noFill/>
        </p:spPr>
        <p:txBody>
          <a:bodyPr wrap="square" rtlCol="0">
            <a:spAutoFit/>
          </a:bodyPr>
          <a:lstStyle/>
          <a:p>
            <a:pPr marL="571500" lvl="0" indent="-571500" algn="just">
              <a:buFont typeface="Arial" panose="020B0604020202020204" pitchFamily="34" charset="0"/>
              <a:buChar char="•"/>
              <a:defRPr/>
            </a:pPr>
            <a:r>
              <a:rPr lang="pt-BR" sz="3600" dirty="0">
                <a:solidFill>
                  <a:prstClr val="black"/>
                </a:solidFill>
              </a:rPr>
              <a:t>A informática nos permite acondicionar várias informações com busca rápida e precisa, principalmente de informações por períodos.</a:t>
            </a:r>
          </a:p>
          <a:p>
            <a:pPr marL="571500" lvl="0" indent="-571500" algn="just">
              <a:buFont typeface="Arial" panose="020B0604020202020204" pitchFamily="34" charset="0"/>
              <a:buChar char="•"/>
              <a:defRPr/>
            </a:pPr>
            <a:r>
              <a:rPr lang="pt-BR" sz="3600" dirty="0">
                <a:solidFill>
                  <a:prstClr val="black"/>
                </a:solidFill>
              </a:rPr>
              <a:t>Possibilidade de realização das publicações do “Contas Públicas” no que se refere a todas as compras realizadas pela administração.</a:t>
            </a:r>
            <a:endParaRPr kumimoji="0" lang="pt-BR"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154509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0" y="0"/>
            <a:ext cx="7541703" cy="830997"/>
          </a:xfrm>
          <a:prstGeom prst="rect">
            <a:avLst/>
          </a:prstGeom>
          <a:noFill/>
        </p:spPr>
        <p:txBody>
          <a:bodyPr wrap="square" rtlCol="0">
            <a:spAutoFit/>
          </a:bodyPr>
          <a:lstStyle/>
          <a:p>
            <a:pPr lvl="0">
              <a:defRPr/>
            </a:pPr>
            <a:r>
              <a:rPr lang="pt-BR" sz="4800" b="1" dirty="0">
                <a:solidFill>
                  <a:prstClr val="black"/>
                </a:solidFill>
              </a:rPr>
              <a:t>Assinatura eletrônica/digital </a:t>
            </a:r>
            <a:endPar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CaixaDeTexto 3">
            <a:extLst>
              <a:ext uri="{FF2B5EF4-FFF2-40B4-BE49-F238E27FC236}">
                <a16:creationId xmlns:a16="http://schemas.microsoft.com/office/drawing/2014/main" id="{FA9D7FB3-CC13-EC46-AB52-62BAC789BF8D}"/>
              </a:ext>
            </a:extLst>
          </p:cNvPr>
          <p:cNvSpPr txBox="1"/>
          <p:nvPr/>
        </p:nvSpPr>
        <p:spPr>
          <a:xfrm>
            <a:off x="0" y="931665"/>
            <a:ext cx="9144000" cy="5632311"/>
          </a:xfrm>
          <a:prstGeom prst="rect">
            <a:avLst/>
          </a:prstGeom>
          <a:noFill/>
        </p:spPr>
        <p:txBody>
          <a:bodyPr wrap="square" rtlCol="0">
            <a:spAutoFit/>
          </a:bodyPr>
          <a:lstStyle/>
          <a:p>
            <a:pPr marL="571500" lvl="0" indent="-571500" algn="just">
              <a:buFont typeface="Arial" panose="020B0604020202020204" pitchFamily="34" charset="0"/>
              <a:buChar char="•"/>
              <a:defRPr/>
            </a:pPr>
            <a:r>
              <a:rPr lang="pt-BR" sz="3600" dirty="0">
                <a:solidFill>
                  <a:prstClr val="black"/>
                </a:solidFill>
              </a:rPr>
              <a:t>Sem sombra de dúvidas, essa é a maior evolução em termos de viabilidade à funcionalidade das rotinas de compra.  </a:t>
            </a:r>
          </a:p>
          <a:p>
            <a:pPr marL="571500" lvl="0" indent="-571500" algn="just">
              <a:buFont typeface="Arial" panose="020B0604020202020204" pitchFamily="34" charset="0"/>
              <a:buChar char="•"/>
              <a:defRPr/>
            </a:pPr>
            <a:r>
              <a:rPr lang="pt-BR" sz="3600" dirty="0">
                <a:solidFill>
                  <a:prstClr val="black"/>
                </a:solidFill>
              </a:rPr>
              <a:t>A legislação e eficiência de rotinas nos impõe a formalização de processos. Para tanto, a assinatura eletrônica e digital funciona como uma ferramenta que possibilita o cumprimento do exposto acima, mas principalmente a condição de funcionalidade prática.</a:t>
            </a:r>
          </a:p>
        </p:txBody>
      </p:sp>
    </p:spTree>
    <p:extLst>
      <p:ext uri="{BB962C8B-B14F-4D97-AF65-F5344CB8AC3E}">
        <p14:creationId xmlns:p14="http://schemas.microsoft.com/office/powerpoint/2010/main" val="177718640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756C6AC-C463-A347-976D-C1D54DEC8CD4}"/>
              </a:ext>
            </a:extLst>
          </p:cNvPr>
          <p:cNvSpPr txBox="1"/>
          <p:nvPr/>
        </p:nvSpPr>
        <p:spPr>
          <a:xfrm>
            <a:off x="212365" y="262720"/>
            <a:ext cx="6448494" cy="1569660"/>
          </a:xfrm>
          <a:prstGeom prst="rect">
            <a:avLst/>
          </a:prstGeom>
          <a:noFill/>
        </p:spPr>
        <p:txBody>
          <a:bodyPr wrap="square" rtlCol="0">
            <a:spAutoFit/>
          </a:bodyPr>
          <a:lstStyle/>
          <a:p>
            <a:pPr lvl="0"/>
            <a:r>
              <a:rPr lang="pt-BR" sz="4800" b="1" dirty="0">
                <a:solidFill>
                  <a:prstClr val="white"/>
                </a:solidFill>
              </a:rPr>
              <a:t>Movimentação do  fluxograma de compras</a:t>
            </a:r>
          </a:p>
        </p:txBody>
      </p:sp>
      <p:sp>
        <p:nvSpPr>
          <p:cNvPr id="3" name="CaixaDeTexto 2">
            <a:extLst>
              <a:ext uri="{FF2B5EF4-FFF2-40B4-BE49-F238E27FC236}">
                <a16:creationId xmlns:a16="http://schemas.microsoft.com/office/drawing/2014/main" id="{657FE47D-497B-174B-B8CE-EFF05AFBB1C1}"/>
              </a:ext>
            </a:extLst>
          </p:cNvPr>
          <p:cNvSpPr txBox="1"/>
          <p:nvPr/>
        </p:nvSpPr>
        <p:spPr>
          <a:xfrm>
            <a:off x="0" y="3266911"/>
            <a:ext cx="9144001"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srgbClr val="148123"/>
                </a:solidFill>
                <a:effectLst/>
                <a:uLnTx/>
                <a:uFillTx/>
                <a:latin typeface="Calibri" panose="020F0502020204030204"/>
                <a:ea typeface="+mn-ea"/>
                <a:cs typeface="+mn-cs"/>
              </a:rPr>
              <a:t>Constatada demanda de compras nas estruturas organizacionais</a:t>
            </a:r>
          </a:p>
        </p:txBody>
      </p:sp>
    </p:spTree>
    <p:extLst>
      <p:ext uri="{BB962C8B-B14F-4D97-AF65-F5344CB8AC3E}">
        <p14:creationId xmlns:p14="http://schemas.microsoft.com/office/powerpoint/2010/main" val="4083623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1" y="0"/>
            <a:ext cx="7902428" cy="830997"/>
          </a:xfrm>
          <a:prstGeom prst="rect">
            <a:avLst/>
          </a:prstGeom>
          <a:noFill/>
        </p:spPr>
        <p:txBody>
          <a:bodyPr wrap="square" rtlCol="0">
            <a:spAutoFit/>
          </a:bodyPr>
          <a:lstStyle/>
          <a:p>
            <a:pPr lvl="0">
              <a:defRPr/>
            </a:pPr>
            <a:r>
              <a:rPr lang="pt-BR" sz="4800" b="1" dirty="0">
                <a:solidFill>
                  <a:prstClr val="black"/>
                </a:solidFill>
              </a:rPr>
              <a:t>Constatação de demandas</a:t>
            </a:r>
            <a:endPar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CaixaDeTexto 3">
            <a:extLst>
              <a:ext uri="{FF2B5EF4-FFF2-40B4-BE49-F238E27FC236}">
                <a16:creationId xmlns:a16="http://schemas.microsoft.com/office/drawing/2014/main" id="{FA9D7FB3-CC13-EC46-AB52-62BAC789BF8D}"/>
              </a:ext>
            </a:extLst>
          </p:cNvPr>
          <p:cNvSpPr txBox="1"/>
          <p:nvPr/>
        </p:nvSpPr>
        <p:spPr>
          <a:xfrm>
            <a:off x="1" y="1116223"/>
            <a:ext cx="9144000" cy="3416320"/>
          </a:xfrm>
          <a:prstGeom prst="rect">
            <a:avLst/>
          </a:prstGeom>
          <a:noFill/>
        </p:spPr>
        <p:txBody>
          <a:bodyPr wrap="square" rtlCol="0">
            <a:spAutoFit/>
          </a:bodyPr>
          <a:lstStyle/>
          <a:p>
            <a:pPr marL="571500" lvl="0" indent="-571500" algn="just">
              <a:buFont typeface="Arial" panose="020B0604020202020204" pitchFamily="34" charset="0"/>
              <a:buChar char="•"/>
              <a:defRPr/>
            </a:pPr>
            <a:r>
              <a:rPr lang="pt-BR" sz="3600" dirty="0">
                <a:solidFill>
                  <a:prstClr val="black"/>
                </a:solidFill>
              </a:rPr>
              <a:t>Estrutura Organizacional = Constatada a necessidade de material ou serviço e solicita a “Unidade Movimentadora”.</a:t>
            </a:r>
          </a:p>
          <a:p>
            <a:pPr marL="571500" lvl="0" indent="-571500" algn="just">
              <a:buFont typeface="Arial" panose="020B0604020202020204" pitchFamily="34" charset="0"/>
              <a:buChar char="•"/>
              <a:defRPr/>
            </a:pPr>
            <a:r>
              <a:rPr lang="pt-BR" sz="3600" dirty="0">
                <a:solidFill>
                  <a:prstClr val="black"/>
                </a:solidFill>
              </a:rPr>
              <a:t>Unidade Movimentadora = Fornece formalmente a estrutura organizacional solicitante os produtos e serviços solicitadas. </a:t>
            </a:r>
          </a:p>
        </p:txBody>
      </p:sp>
    </p:spTree>
    <p:extLst>
      <p:ext uri="{BB962C8B-B14F-4D97-AF65-F5344CB8AC3E}">
        <p14:creationId xmlns:p14="http://schemas.microsoft.com/office/powerpoint/2010/main" val="62293385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1" y="0"/>
            <a:ext cx="790242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rPr>
              <a:t>Condições para entrega</a:t>
            </a:r>
          </a:p>
        </p:txBody>
      </p:sp>
      <p:sp>
        <p:nvSpPr>
          <p:cNvPr id="4" name="CaixaDeTexto 3">
            <a:extLst>
              <a:ext uri="{FF2B5EF4-FFF2-40B4-BE49-F238E27FC236}">
                <a16:creationId xmlns:a16="http://schemas.microsoft.com/office/drawing/2014/main" id="{FA9D7FB3-CC13-EC46-AB52-62BAC789BF8D}"/>
              </a:ext>
            </a:extLst>
          </p:cNvPr>
          <p:cNvSpPr txBox="1"/>
          <p:nvPr/>
        </p:nvSpPr>
        <p:spPr>
          <a:xfrm>
            <a:off x="1" y="671691"/>
            <a:ext cx="9144000" cy="6186309"/>
          </a:xfrm>
          <a:prstGeom prst="rect">
            <a:avLst/>
          </a:prstGeom>
          <a:noFill/>
        </p:spPr>
        <p:txBody>
          <a:bodyPr wrap="square" rtlCol="0">
            <a:spAutoFit/>
          </a:bodyPr>
          <a:lstStyle/>
          <a:p>
            <a:pPr marL="571500" lvl="0" indent="-571500" algn="just">
              <a:buFont typeface="Arial" panose="020B0604020202020204" pitchFamily="34" charset="0"/>
              <a:buChar char="•"/>
              <a:defRPr/>
            </a:pPr>
            <a:r>
              <a:rPr lang="pt-BR" sz="3600" dirty="0">
                <a:solidFill>
                  <a:prstClr val="black"/>
                </a:solidFill>
              </a:rPr>
              <a:t>Possuir material no estoque.</a:t>
            </a:r>
          </a:p>
          <a:p>
            <a:pPr marL="571500" lvl="0" indent="-571500" algn="just">
              <a:buFont typeface="Arial" panose="020B0604020202020204" pitchFamily="34" charset="0"/>
              <a:buChar char="•"/>
              <a:defRPr/>
            </a:pPr>
            <a:r>
              <a:rPr lang="pt-BR" sz="3600" dirty="0">
                <a:solidFill>
                  <a:prstClr val="black"/>
                </a:solidFill>
              </a:rPr>
              <a:t>Possuir material no Fornecedor (fazer retirada) através de contrato de fornecimento ou ata registro de preços em processo licitatório realizado.</a:t>
            </a:r>
          </a:p>
          <a:p>
            <a:pPr marL="571500" lvl="0" indent="-571500" algn="just">
              <a:buFont typeface="Arial" panose="020B0604020202020204" pitchFamily="34" charset="0"/>
              <a:buChar char="•"/>
              <a:defRPr/>
            </a:pPr>
            <a:r>
              <a:rPr lang="pt-BR" sz="3600" dirty="0">
                <a:solidFill>
                  <a:prstClr val="black"/>
                </a:solidFill>
              </a:rPr>
              <a:t>Encaminha execução de serviços com seus próprios servidores municipais.</a:t>
            </a:r>
          </a:p>
          <a:p>
            <a:pPr lvl="0" algn="just">
              <a:defRPr/>
            </a:pPr>
            <a:r>
              <a:rPr lang="pt-BR" sz="3600" dirty="0">
                <a:solidFill>
                  <a:prstClr val="black"/>
                </a:solidFill>
              </a:rPr>
              <a:t>Observação:	Ao entregar os produtos, a rotina de compras automaticamente é interpretada como saída no almoxarifado (prateleira), mesmo que seja um só.</a:t>
            </a:r>
          </a:p>
        </p:txBody>
      </p:sp>
    </p:spTree>
    <p:extLst>
      <p:ext uri="{BB962C8B-B14F-4D97-AF65-F5344CB8AC3E}">
        <p14:creationId xmlns:p14="http://schemas.microsoft.com/office/powerpoint/2010/main" val="422486083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2B5FAB8-9E4C-4853-B142-CBE455F16CDC}"/>
              </a:ext>
            </a:extLst>
          </p:cNvPr>
          <p:cNvPicPr>
            <a:picLocks noChangeAspect="1"/>
          </p:cNvPicPr>
          <p:nvPr/>
        </p:nvPicPr>
        <p:blipFill>
          <a:blip r:embed="rId2"/>
          <a:stretch>
            <a:fillRect/>
          </a:stretch>
        </p:blipFill>
        <p:spPr>
          <a:xfrm>
            <a:off x="0" y="0"/>
            <a:ext cx="9144000" cy="6857999"/>
          </a:xfrm>
          <a:prstGeom prst="rect">
            <a:avLst/>
          </a:prstGeom>
        </p:spPr>
      </p:pic>
    </p:spTree>
    <p:extLst>
      <p:ext uri="{BB962C8B-B14F-4D97-AF65-F5344CB8AC3E}">
        <p14:creationId xmlns:p14="http://schemas.microsoft.com/office/powerpoint/2010/main" val="308824138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756C6AC-C463-A347-976D-C1D54DEC8CD4}"/>
              </a:ext>
            </a:extLst>
          </p:cNvPr>
          <p:cNvSpPr txBox="1"/>
          <p:nvPr/>
        </p:nvSpPr>
        <p:spPr>
          <a:xfrm>
            <a:off x="212365" y="262720"/>
            <a:ext cx="6448494" cy="830997"/>
          </a:xfrm>
          <a:prstGeom prst="rect">
            <a:avLst/>
          </a:prstGeom>
          <a:noFill/>
        </p:spPr>
        <p:txBody>
          <a:bodyPr wrap="square" rtlCol="0">
            <a:spAutoFit/>
          </a:bodyPr>
          <a:lstStyle/>
          <a:p>
            <a:pPr lvl="0"/>
            <a:r>
              <a:rPr lang="pt-BR" sz="4800" b="1" dirty="0">
                <a:solidFill>
                  <a:prstClr val="white"/>
                </a:solidFill>
              </a:rPr>
              <a:t>Requisição de compras</a:t>
            </a:r>
            <a:endParaRPr kumimoji="0" lang="pt-BR" sz="4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aixaDeTexto 2">
            <a:extLst>
              <a:ext uri="{FF2B5EF4-FFF2-40B4-BE49-F238E27FC236}">
                <a16:creationId xmlns:a16="http://schemas.microsoft.com/office/drawing/2014/main" id="{657FE47D-497B-174B-B8CE-EFF05AFBB1C1}"/>
              </a:ext>
            </a:extLst>
          </p:cNvPr>
          <p:cNvSpPr txBox="1"/>
          <p:nvPr/>
        </p:nvSpPr>
        <p:spPr>
          <a:xfrm>
            <a:off x="0" y="3266911"/>
            <a:ext cx="9144001" cy="230832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srgbClr val="148123"/>
                </a:solidFill>
                <a:effectLst/>
                <a:uLnTx/>
                <a:uFillTx/>
                <a:latin typeface="Calibri" panose="020F0502020204030204"/>
                <a:ea typeface="+mn-ea"/>
                <a:cs typeface="+mn-cs"/>
              </a:rPr>
              <a:t>Caso não possua produtos em estoque, emitir requisição a central de compras</a:t>
            </a:r>
          </a:p>
        </p:txBody>
      </p:sp>
    </p:spTree>
    <p:extLst>
      <p:ext uri="{BB962C8B-B14F-4D97-AF65-F5344CB8AC3E}">
        <p14:creationId xmlns:p14="http://schemas.microsoft.com/office/powerpoint/2010/main" val="726017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1" y="0"/>
            <a:ext cx="790242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rPr>
              <a:t>Requisição</a:t>
            </a:r>
          </a:p>
        </p:txBody>
      </p:sp>
      <p:sp>
        <p:nvSpPr>
          <p:cNvPr id="4" name="CaixaDeTexto 3">
            <a:extLst>
              <a:ext uri="{FF2B5EF4-FFF2-40B4-BE49-F238E27FC236}">
                <a16:creationId xmlns:a16="http://schemas.microsoft.com/office/drawing/2014/main" id="{FA9D7FB3-CC13-EC46-AB52-62BAC789BF8D}"/>
              </a:ext>
            </a:extLst>
          </p:cNvPr>
          <p:cNvSpPr txBox="1"/>
          <p:nvPr/>
        </p:nvSpPr>
        <p:spPr>
          <a:xfrm>
            <a:off x="-1" y="830997"/>
            <a:ext cx="9144000" cy="3416320"/>
          </a:xfrm>
          <a:prstGeom prst="rect">
            <a:avLst/>
          </a:prstGeom>
          <a:noFill/>
        </p:spPr>
        <p:txBody>
          <a:bodyPr wrap="square" rtlCol="0">
            <a:spAutoFit/>
          </a:bodyPr>
          <a:lstStyle/>
          <a:p>
            <a:pPr marL="571500" lvl="0" indent="-571500" algn="just">
              <a:buFont typeface="Arial" panose="020B0604020202020204" pitchFamily="34" charset="0"/>
              <a:buChar char="•"/>
              <a:defRPr/>
            </a:pPr>
            <a:r>
              <a:rPr lang="pt-BR" sz="3600" dirty="0">
                <a:solidFill>
                  <a:prstClr val="black"/>
                </a:solidFill>
              </a:rPr>
              <a:t>Unidade Movimentadora = requisição de produtos e serviços necessários.</a:t>
            </a:r>
          </a:p>
          <a:p>
            <a:pPr marL="571500" lvl="0" indent="-571500" algn="just">
              <a:buFont typeface="Arial" panose="020B0604020202020204" pitchFamily="34" charset="0"/>
              <a:buChar char="•"/>
              <a:defRPr/>
            </a:pPr>
            <a:r>
              <a:rPr lang="pt-BR" sz="3600" dirty="0">
                <a:solidFill>
                  <a:prstClr val="black"/>
                </a:solidFill>
              </a:rPr>
              <a:t>b)	Unidade Movimentadora informa a Despesa.</a:t>
            </a:r>
          </a:p>
          <a:p>
            <a:pPr marL="571500" lvl="0" indent="-571500" algn="just">
              <a:buFont typeface="Arial" panose="020B0604020202020204" pitchFamily="34" charset="0"/>
              <a:buChar char="•"/>
              <a:defRPr/>
            </a:pPr>
            <a:r>
              <a:rPr lang="pt-BR" sz="3600" dirty="0">
                <a:solidFill>
                  <a:prstClr val="black"/>
                </a:solidFill>
              </a:rPr>
              <a:t>c)	Unidade Movimentadora = Quem fez a requisição assina a mesma.</a:t>
            </a:r>
          </a:p>
        </p:txBody>
      </p:sp>
    </p:spTree>
    <p:extLst>
      <p:ext uri="{BB962C8B-B14F-4D97-AF65-F5344CB8AC3E}">
        <p14:creationId xmlns:p14="http://schemas.microsoft.com/office/powerpoint/2010/main" val="97690615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A1D79CE3-A5FB-4CBE-AFFA-C5E05B0C64EC}"/>
              </a:ext>
            </a:extLst>
          </p:cNvPr>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269392162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1" y="0"/>
            <a:ext cx="790242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rPr>
              <a:t>Autorização de Requisição</a:t>
            </a:r>
          </a:p>
        </p:txBody>
      </p:sp>
      <p:sp>
        <p:nvSpPr>
          <p:cNvPr id="4" name="CaixaDeTexto 3">
            <a:extLst>
              <a:ext uri="{FF2B5EF4-FFF2-40B4-BE49-F238E27FC236}">
                <a16:creationId xmlns:a16="http://schemas.microsoft.com/office/drawing/2014/main" id="{FA9D7FB3-CC13-EC46-AB52-62BAC789BF8D}"/>
              </a:ext>
            </a:extLst>
          </p:cNvPr>
          <p:cNvSpPr txBox="1"/>
          <p:nvPr/>
        </p:nvSpPr>
        <p:spPr>
          <a:xfrm>
            <a:off x="-1" y="830997"/>
            <a:ext cx="9144000" cy="3970318"/>
          </a:xfrm>
          <a:prstGeom prst="rect">
            <a:avLst/>
          </a:prstGeom>
          <a:noFill/>
        </p:spPr>
        <p:txBody>
          <a:bodyPr wrap="square" rtlCol="0">
            <a:spAutoFit/>
          </a:bodyPr>
          <a:lstStyle/>
          <a:p>
            <a:pPr marL="571500" lvl="0" indent="-571500" algn="just">
              <a:buFont typeface="Arial" panose="020B0604020202020204" pitchFamily="34" charset="0"/>
              <a:buChar char="•"/>
              <a:defRPr/>
            </a:pPr>
            <a:r>
              <a:rPr lang="pt-BR" sz="3600" dirty="0">
                <a:solidFill>
                  <a:prstClr val="black"/>
                </a:solidFill>
              </a:rPr>
              <a:t>Secretário (a) informa o Projeto/Atividade.</a:t>
            </a:r>
          </a:p>
          <a:p>
            <a:pPr marL="571500" lvl="0" indent="-571500" algn="just">
              <a:buFont typeface="Arial" panose="020B0604020202020204" pitchFamily="34" charset="0"/>
              <a:buChar char="•"/>
              <a:defRPr/>
            </a:pPr>
            <a:r>
              <a:rPr lang="pt-BR" sz="3600" dirty="0">
                <a:solidFill>
                  <a:prstClr val="black"/>
                </a:solidFill>
              </a:rPr>
              <a:t>Secretário (a) informa o recurso.</a:t>
            </a:r>
          </a:p>
          <a:p>
            <a:pPr marL="571500" lvl="0" indent="-571500" algn="just">
              <a:buFont typeface="Arial" panose="020B0604020202020204" pitchFamily="34" charset="0"/>
              <a:buChar char="•"/>
              <a:defRPr/>
            </a:pPr>
            <a:r>
              <a:rPr lang="pt-BR" sz="3600" dirty="0">
                <a:solidFill>
                  <a:prstClr val="black"/>
                </a:solidFill>
              </a:rPr>
              <a:t>Secretário (a) autoriza a requisição através de assinatura.</a:t>
            </a:r>
          </a:p>
          <a:p>
            <a:pPr marL="571500" lvl="0" indent="-571500" algn="just">
              <a:buFont typeface="Arial" panose="020B0604020202020204" pitchFamily="34" charset="0"/>
              <a:buChar char="•"/>
              <a:defRPr/>
            </a:pPr>
            <a:r>
              <a:rPr lang="pt-BR" sz="3600" dirty="0">
                <a:solidFill>
                  <a:prstClr val="black"/>
                </a:solidFill>
              </a:rPr>
              <a:t>Unidade Movimentadora = Encaminha formalmente a requisição para a Central de Compras.</a:t>
            </a:r>
          </a:p>
        </p:txBody>
      </p:sp>
    </p:spTree>
    <p:extLst>
      <p:ext uri="{BB962C8B-B14F-4D97-AF65-F5344CB8AC3E}">
        <p14:creationId xmlns:p14="http://schemas.microsoft.com/office/powerpoint/2010/main" val="190429660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00096E72-1A67-4269-AAAB-81E317959AEB}"/>
              </a:ext>
            </a:extLst>
          </p:cNvPr>
          <p:cNvPicPr>
            <a:picLocks noChangeAspect="1"/>
          </p:cNvPicPr>
          <p:nvPr/>
        </p:nvPicPr>
        <p:blipFill>
          <a:blip r:embed="rId2"/>
          <a:stretch>
            <a:fillRect/>
          </a:stretch>
        </p:blipFill>
        <p:spPr>
          <a:xfrm>
            <a:off x="0" y="7129"/>
            <a:ext cx="9144000" cy="6843742"/>
          </a:xfrm>
          <a:prstGeom prst="rect">
            <a:avLst/>
          </a:prstGeom>
        </p:spPr>
      </p:pic>
    </p:spTree>
    <p:extLst>
      <p:ext uri="{BB962C8B-B14F-4D97-AF65-F5344CB8AC3E}">
        <p14:creationId xmlns:p14="http://schemas.microsoft.com/office/powerpoint/2010/main" val="210978031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756C6AC-C463-A347-976D-C1D54DEC8CD4}"/>
              </a:ext>
            </a:extLst>
          </p:cNvPr>
          <p:cNvSpPr txBox="1"/>
          <p:nvPr/>
        </p:nvSpPr>
        <p:spPr>
          <a:xfrm>
            <a:off x="212365" y="262720"/>
            <a:ext cx="644849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white"/>
                </a:solidFill>
                <a:effectLst/>
                <a:uLnTx/>
                <a:uFillTx/>
                <a:latin typeface="Calibri" panose="020F0502020204030204"/>
                <a:ea typeface="+mn-ea"/>
                <a:cs typeface="+mn-cs"/>
              </a:rPr>
              <a:t>Preparação da compra</a:t>
            </a:r>
          </a:p>
        </p:txBody>
      </p:sp>
      <p:sp>
        <p:nvSpPr>
          <p:cNvPr id="3" name="CaixaDeTexto 2">
            <a:extLst>
              <a:ext uri="{FF2B5EF4-FFF2-40B4-BE49-F238E27FC236}">
                <a16:creationId xmlns:a16="http://schemas.microsoft.com/office/drawing/2014/main" id="{657FE47D-497B-174B-B8CE-EFF05AFBB1C1}"/>
              </a:ext>
            </a:extLst>
          </p:cNvPr>
          <p:cNvSpPr txBox="1"/>
          <p:nvPr/>
        </p:nvSpPr>
        <p:spPr>
          <a:xfrm>
            <a:off x="0" y="3266911"/>
            <a:ext cx="9144001" cy="230832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srgbClr val="148123"/>
                </a:solidFill>
                <a:effectLst/>
                <a:uLnTx/>
                <a:uFillTx/>
                <a:latin typeface="Calibri" panose="020F0502020204030204"/>
                <a:ea typeface="+mn-ea"/>
                <a:cs typeface="+mn-cs"/>
              </a:rPr>
              <a:t>Central compras recebe a requisição e efetua primeiros encaminhamentos</a:t>
            </a:r>
          </a:p>
        </p:txBody>
      </p:sp>
    </p:spTree>
    <p:extLst>
      <p:ext uri="{BB962C8B-B14F-4D97-AF65-F5344CB8AC3E}">
        <p14:creationId xmlns:p14="http://schemas.microsoft.com/office/powerpoint/2010/main" val="240680384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1" y="0"/>
            <a:ext cx="7902428" cy="830997"/>
          </a:xfrm>
          <a:prstGeom prst="rect">
            <a:avLst/>
          </a:prstGeom>
          <a:noFill/>
        </p:spPr>
        <p:txBody>
          <a:bodyPr wrap="square" rtlCol="0">
            <a:spAutoFit/>
          </a:bodyPr>
          <a:lstStyle/>
          <a:p>
            <a:pPr lvl="0">
              <a:defRPr/>
            </a:pPr>
            <a:r>
              <a:rPr lang="pt-BR" sz="4800" b="1" dirty="0">
                <a:solidFill>
                  <a:prstClr val="black"/>
                </a:solidFill>
              </a:rPr>
              <a:t>Preparação da compra</a:t>
            </a:r>
            <a:endPar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CaixaDeTexto 3">
            <a:extLst>
              <a:ext uri="{FF2B5EF4-FFF2-40B4-BE49-F238E27FC236}">
                <a16:creationId xmlns:a16="http://schemas.microsoft.com/office/drawing/2014/main" id="{FA9D7FB3-CC13-EC46-AB52-62BAC789BF8D}"/>
              </a:ext>
            </a:extLst>
          </p:cNvPr>
          <p:cNvSpPr txBox="1"/>
          <p:nvPr/>
        </p:nvSpPr>
        <p:spPr>
          <a:xfrm>
            <a:off x="1" y="981999"/>
            <a:ext cx="9144000" cy="1200329"/>
          </a:xfrm>
          <a:prstGeom prst="rect">
            <a:avLst/>
          </a:prstGeom>
          <a:noFill/>
        </p:spPr>
        <p:txBody>
          <a:bodyPr wrap="square" rtlCol="0">
            <a:spAutoFit/>
          </a:bodyPr>
          <a:lstStyle/>
          <a:p>
            <a:pPr marL="571500" lvl="0" indent="-571500" algn="just">
              <a:buFont typeface="Arial" panose="020B0604020202020204" pitchFamily="34" charset="0"/>
              <a:buChar char="•"/>
              <a:defRPr/>
            </a:pPr>
            <a:r>
              <a:rPr lang="pt-BR" sz="3600" dirty="0">
                <a:solidFill>
                  <a:prstClr val="black"/>
                </a:solidFill>
              </a:rPr>
              <a:t>Setor de Compras = Recebe a requisição.</a:t>
            </a:r>
          </a:p>
          <a:p>
            <a:pPr marL="571500" lvl="0" indent="-571500" algn="just">
              <a:buFont typeface="Arial" panose="020B0604020202020204" pitchFamily="34" charset="0"/>
              <a:buChar char="•"/>
              <a:defRPr/>
            </a:pPr>
            <a:r>
              <a:rPr lang="pt-BR" sz="3600" dirty="0">
                <a:solidFill>
                  <a:prstClr val="black"/>
                </a:solidFill>
              </a:rPr>
              <a:t>Setor de Compras = Coleta Orçamentos.</a:t>
            </a:r>
          </a:p>
        </p:txBody>
      </p:sp>
    </p:spTree>
    <p:extLst>
      <p:ext uri="{BB962C8B-B14F-4D97-AF65-F5344CB8AC3E}">
        <p14:creationId xmlns:p14="http://schemas.microsoft.com/office/powerpoint/2010/main" val="324433420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2050FFEA-826A-4C52-B149-8D37B2FA360E}"/>
              </a:ext>
            </a:extLst>
          </p:cNvPr>
          <p:cNvPicPr>
            <a:picLocks noChangeAspect="1"/>
          </p:cNvPicPr>
          <p:nvPr/>
        </p:nvPicPr>
        <p:blipFill>
          <a:blip r:embed="rId2"/>
          <a:stretch>
            <a:fillRect/>
          </a:stretch>
        </p:blipFill>
        <p:spPr>
          <a:xfrm>
            <a:off x="0" y="7129"/>
            <a:ext cx="9144000" cy="6843742"/>
          </a:xfrm>
          <a:prstGeom prst="rect">
            <a:avLst/>
          </a:prstGeom>
        </p:spPr>
      </p:pic>
    </p:spTree>
    <p:extLst>
      <p:ext uri="{BB962C8B-B14F-4D97-AF65-F5344CB8AC3E}">
        <p14:creationId xmlns:p14="http://schemas.microsoft.com/office/powerpoint/2010/main" val="67679820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06B0AD0-8ED2-46F4-B7C0-E78352B6A345}"/>
              </a:ext>
            </a:extLst>
          </p:cNvPr>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345533519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756C6AC-C463-A347-976D-C1D54DEC8CD4}"/>
              </a:ext>
            </a:extLst>
          </p:cNvPr>
          <p:cNvSpPr txBox="1"/>
          <p:nvPr/>
        </p:nvSpPr>
        <p:spPr>
          <a:xfrm>
            <a:off x="212365" y="262720"/>
            <a:ext cx="6448494"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white"/>
                </a:solidFill>
                <a:effectLst/>
                <a:uLnTx/>
                <a:uFillTx/>
                <a:latin typeface="Calibri" panose="020F0502020204030204"/>
                <a:ea typeface="+mn-ea"/>
                <a:cs typeface="+mn-cs"/>
              </a:rPr>
              <a:t>Parecer da comissão licitação</a:t>
            </a:r>
          </a:p>
        </p:txBody>
      </p:sp>
      <p:sp>
        <p:nvSpPr>
          <p:cNvPr id="3" name="CaixaDeTexto 2">
            <a:extLst>
              <a:ext uri="{FF2B5EF4-FFF2-40B4-BE49-F238E27FC236}">
                <a16:creationId xmlns:a16="http://schemas.microsoft.com/office/drawing/2014/main" id="{657FE47D-497B-174B-B8CE-EFF05AFBB1C1}"/>
              </a:ext>
            </a:extLst>
          </p:cNvPr>
          <p:cNvSpPr txBox="1"/>
          <p:nvPr/>
        </p:nvSpPr>
        <p:spPr>
          <a:xfrm>
            <a:off x="0" y="3266911"/>
            <a:ext cx="9144001" cy="30469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srgbClr val="148123"/>
                </a:solidFill>
                <a:effectLst/>
                <a:uLnTx/>
                <a:uFillTx/>
                <a:latin typeface="Calibri" panose="020F0502020204030204"/>
                <a:ea typeface="+mn-ea"/>
                <a:cs typeface="+mn-cs"/>
              </a:rPr>
              <a:t>Após coleta de preços, a central compras encaminha pedido de parecer sobre forma da compra diante lei de licitações</a:t>
            </a:r>
          </a:p>
        </p:txBody>
      </p:sp>
    </p:spTree>
    <p:extLst>
      <p:ext uri="{BB962C8B-B14F-4D97-AF65-F5344CB8AC3E}">
        <p14:creationId xmlns:p14="http://schemas.microsoft.com/office/powerpoint/2010/main" val="189338175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1" y="0"/>
            <a:ext cx="790242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rPr>
              <a:t>Parecer comissão de licitação</a:t>
            </a:r>
          </a:p>
        </p:txBody>
      </p:sp>
      <p:sp>
        <p:nvSpPr>
          <p:cNvPr id="4" name="CaixaDeTexto 3">
            <a:extLst>
              <a:ext uri="{FF2B5EF4-FFF2-40B4-BE49-F238E27FC236}">
                <a16:creationId xmlns:a16="http://schemas.microsoft.com/office/drawing/2014/main" id="{FA9D7FB3-CC13-EC46-AB52-62BAC789BF8D}"/>
              </a:ext>
            </a:extLst>
          </p:cNvPr>
          <p:cNvSpPr txBox="1"/>
          <p:nvPr/>
        </p:nvSpPr>
        <p:spPr>
          <a:xfrm>
            <a:off x="1" y="981999"/>
            <a:ext cx="9144000" cy="4524315"/>
          </a:xfrm>
          <a:prstGeom prst="rect">
            <a:avLst/>
          </a:prstGeom>
          <a:noFill/>
        </p:spPr>
        <p:txBody>
          <a:bodyPr wrap="square" rtlCol="0">
            <a:spAutoFit/>
          </a:bodyPr>
          <a:lstStyle/>
          <a:p>
            <a:pPr marL="571500" lvl="0" indent="-571500" algn="just">
              <a:buFont typeface="Arial" panose="020B0604020202020204" pitchFamily="34" charset="0"/>
              <a:buChar char="•"/>
              <a:defRPr/>
            </a:pPr>
            <a:r>
              <a:rPr lang="pt-BR" sz="3600" dirty="0">
                <a:solidFill>
                  <a:prstClr val="black"/>
                </a:solidFill>
              </a:rPr>
              <a:t>Setor de Compras = Encaminha a documentação a “Comissão de Licitação” para parecer sobre realização ou não de processo licitatório.</a:t>
            </a:r>
          </a:p>
          <a:p>
            <a:pPr marL="571500" lvl="0" indent="-571500" algn="just">
              <a:buFont typeface="Arial" panose="020B0604020202020204" pitchFamily="34" charset="0"/>
              <a:buChar char="•"/>
              <a:defRPr/>
            </a:pPr>
            <a:r>
              <a:rPr lang="pt-BR" sz="3600" dirty="0">
                <a:solidFill>
                  <a:prstClr val="black"/>
                </a:solidFill>
              </a:rPr>
              <a:t>Comissão de Licitação = Emite parecer sobre realização ou não de processo licitatório.</a:t>
            </a:r>
          </a:p>
          <a:p>
            <a:pPr marL="571500" lvl="0" indent="-571500" algn="just">
              <a:buFont typeface="Arial" panose="020B0604020202020204" pitchFamily="34" charset="0"/>
              <a:buChar char="•"/>
              <a:defRPr/>
            </a:pPr>
            <a:r>
              <a:rPr lang="pt-BR" sz="3600" dirty="0">
                <a:solidFill>
                  <a:prstClr val="black"/>
                </a:solidFill>
              </a:rPr>
              <a:t>Comissão de Licitação = Encaminha formalmente o parecer ao Setor de Compras.</a:t>
            </a:r>
          </a:p>
        </p:txBody>
      </p:sp>
    </p:spTree>
    <p:extLst>
      <p:ext uri="{BB962C8B-B14F-4D97-AF65-F5344CB8AC3E}">
        <p14:creationId xmlns:p14="http://schemas.microsoft.com/office/powerpoint/2010/main" val="416104019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A74FF89F-B75F-4796-A84D-B86D47E123E6}"/>
              </a:ext>
            </a:extLst>
          </p:cNvPr>
          <p:cNvPicPr>
            <a:picLocks noChangeAspect="1"/>
          </p:cNvPicPr>
          <p:nvPr/>
        </p:nvPicPr>
        <p:blipFill>
          <a:blip r:embed="rId2"/>
          <a:stretch>
            <a:fillRect/>
          </a:stretch>
        </p:blipFill>
        <p:spPr>
          <a:xfrm>
            <a:off x="0" y="7129"/>
            <a:ext cx="9144000" cy="6843742"/>
          </a:xfrm>
          <a:prstGeom prst="rect">
            <a:avLst/>
          </a:prstGeom>
        </p:spPr>
      </p:pic>
    </p:spTree>
    <p:extLst>
      <p:ext uri="{BB962C8B-B14F-4D97-AF65-F5344CB8AC3E}">
        <p14:creationId xmlns:p14="http://schemas.microsoft.com/office/powerpoint/2010/main" val="400651220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756C6AC-C463-A347-976D-C1D54DEC8CD4}"/>
              </a:ext>
            </a:extLst>
          </p:cNvPr>
          <p:cNvSpPr txBox="1"/>
          <p:nvPr/>
        </p:nvSpPr>
        <p:spPr>
          <a:xfrm>
            <a:off x="212365" y="262720"/>
            <a:ext cx="6448494"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white"/>
                </a:solidFill>
                <a:effectLst/>
                <a:uLnTx/>
                <a:uFillTx/>
                <a:latin typeface="Calibri" panose="020F0502020204030204"/>
                <a:ea typeface="+mn-ea"/>
                <a:cs typeface="+mn-cs"/>
              </a:rPr>
              <a:t>Realizar procedimento licitatório</a:t>
            </a:r>
          </a:p>
        </p:txBody>
      </p:sp>
      <p:sp>
        <p:nvSpPr>
          <p:cNvPr id="3" name="CaixaDeTexto 2">
            <a:extLst>
              <a:ext uri="{FF2B5EF4-FFF2-40B4-BE49-F238E27FC236}">
                <a16:creationId xmlns:a16="http://schemas.microsoft.com/office/drawing/2014/main" id="{657FE47D-497B-174B-B8CE-EFF05AFBB1C1}"/>
              </a:ext>
            </a:extLst>
          </p:cNvPr>
          <p:cNvSpPr txBox="1"/>
          <p:nvPr/>
        </p:nvSpPr>
        <p:spPr>
          <a:xfrm>
            <a:off x="0" y="3266911"/>
            <a:ext cx="9144001" cy="30469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srgbClr val="148123"/>
                </a:solidFill>
                <a:effectLst/>
                <a:uLnTx/>
                <a:uFillTx/>
                <a:latin typeface="Calibri" panose="020F0502020204030204"/>
                <a:ea typeface="+mn-ea"/>
                <a:cs typeface="+mn-cs"/>
              </a:rPr>
              <a:t>Caso parecer da comissão de licitação for por realizar licitação,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srgbClr val="148123"/>
                </a:solidFill>
                <a:effectLst/>
                <a:uLnTx/>
                <a:uFillTx/>
                <a:latin typeface="Calibri" panose="020F0502020204030204"/>
                <a:ea typeface="+mn-ea"/>
                <a:cs typeface="+mn-cs"/>
              </a:rPr>
              <a:t>dar o encaminhamentos para início do processo </a:t>
            </a:r>
          </a:p>
        </p:txBody>
      </p:sp>
    </p:spTree>
    <p:extLst>
      <p:ext uri="{BB962C8B-B14F-4D97-AF65-F5344CB8AC3E}">
        <p14:creationId xmlns:p14="http://schemas.microsoft.com/office/powerpoint/2010/main" val="360211976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1" y="0"/>
            <a:ext cx="790242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rPr>
              <a:t>Procedimento licitatório</a:t>
            </a:r>
          </a:p>
        </p:txBody>
      </p:sp>
      <p:sp>
        <p:nvSpPr>
          <p:cNvPr id="4" name="CaixaDeTexto 3">
            <a:extLst>
              <a:ext uri="{FF2B5EF4-FFF2-40B4-BE49-F238E27FC236}">
                <a16:creationId xmlns:a16="http://schemas.microsoft.com/office/drawing/2014/main" id="{FA9D7FB3-CC13-EC46-AB52-62BAC789BF8D}"/>
              </a:ext>
            </a:extLst>
          </p:cNvPr>
          <p:cNvSpPr txBox="1"/>
          <p:nvPr/>
        </p:nvSpPr>
        <p:spPr>
          <a:xfrm>
            <a:off x="1" y="705162"/>
            <a:ext cx="9144000" cy="6740307"/>
          </a:xfrm>
          <a:prstGeom prst="rect">
            <a:avLst/>
          </a:prstGeom>
          <a:noFill/>
        </p:spPr>
        <p:txBody>
          <a:bodyPr wrap="square" rtlCol="0">
            <a:spAutoFit/>
          </a:bodyPr>
          <a:lstStyle/>
          <a:p>
            <a:pPr marL="571500" marR="0" lvl="0" indent="-5715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3600" b="0" i="0" u="none" strike="noStrike" kern="1200" cap="none" spc="0" normalizeH="0" baseline="0" noProof="0" dirty="0">
                <a:ln>
                  <a:noFill/>
                </a:ln>
                <a:solidFill>
                  <a:prstClr val="black"/>
                </a:solidFill>
                <a:effectLst/>
                <a:uLnTx/>
                <a:uFillTx/>
                <a:latin typeface="Calibri" panose="020F0502020204030204"/>
                <a:ea typeface="+mn-ea"/>
                <a:cs typeface="+mn-cs"/>
              </a:rPr>
              <a:t>Caso for o parecer por realização do processo licitatório, a própria “Comissão de Licitação” dará encaminhamento aos procedimentos, com solicitação do Termo de Referência (Anexo VII) a “Unidade Movimentadora” para realização do processo licitatório;</a:t>
            </a:r>
          </a:p>
          <a:p>
            <a:pPr marL="571500" marR="0" lvl="0" indent="-5715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3600" b="0" i="0" u="none" strike="noStrike" kern="1200" cap="none" spc="0" normalizeH="0" baseline="0" noProof="0" dirty="0">
                <a:ln>
                  <a:noFill/>
                </a:ln>
                <a:solidFill>
                  <a:prstClr val="black"/>
                </a:solidFill>
                <a:effectLst/>
                <a:uLnTx/>
                <a:uFillTx/>
                <a:latin typeface="Calibri" panose="020F0502020204030204"/>
                <a:ea typeface="+mn-ea"/>
                <a:cs typeface="+mn-cs"/>
              </a:rPr>
              <a:t>Comissão de Licitação = realiza o procedimento licitatório (Anexo X à XIV).</a:t>
            </a:r>
          </a:p>
          <a:p>
            <a:pPr marL="571500" lvl="0" indent="-571500" algn="just">
              <a:buFont typeface="Arial" panose="020B0604020202020204" pitchFamily="34" charset="0"/>
              <a:buChar char="•"/>
              <a:defRPr/>
            </a:pPr>
            <a:r>
              <a:rPr lang="pt-BR" sz="3600" dirty="0">
                <a:solidFill>
                  <a:prstClr val="black"/>
                </a:solidFill>
              </a:rPr>
              <a:t>Prefeito (a) = Homologa e firma contrato com o Fornecedor vencedor da licitação;</a:t>
            </a:r>
          </a:p>
          <a:p>
            <a:pPr marL="571500" marR="0" lvl="0" indent="-5715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pt-BR"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597701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1" y="0"/>
            <a:ext cx="790242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rPr>
              <a:t>Procedimento licitatório</a:t>
            </a:r>
          </a:p>
        </p:txBody>
      </p:sp>
      <p:sp>
        <p:nvSpPr>
          <p:cNvPr id="4" name="CaixaDeTexto 3">
            <a:extLst>
              <a:ext uri="{FF2B5EF4-FFF2-40B4-BE49-F238E27FC236}">
                <a16:creationId xmlns:a16="http://schemas.microsoft.com/office/drawing/2014/main" id="{FA9D7FB3-CC13-EC46-AB52-62BAC789BF8D}"/>
              </a:ext>
            </a:extLst>
          </p:cNvPr>
          <p:cNvSpPr txBox="1"/>
          <p:nvPr/>
        </p:nvSpPr>
        <p:spPr>
          <a:xfrm>
            <a:off x="1" y="646439"/>
            <a:ext cx="9144000" cy="6740307"/>
          </a:xfrm>
          <a:prstGeom prst="rect">
            <a:avLst/>
          </a:prstGeom>
          <a:noFill/>
        </p:spPr>
        <p:txBody>
          <a:bodyPr wrap="square" rtlCol="0">
            <a:spAutoFit/>
          </a:bodyPr>
          <a:lstStyle/>
          <a:p>
            <a:pPr marL="571500" lvl="0" indent="-571500" algn="just">
              <a:buFont typeface="Arial" panose="020B0604020202020204" pitchFamily="34" charset="0"/>
              <a:buChar char="•"/>
              <a:defRPr/>
            </a:pPr>
            <a:r>
              <a:rPr lang="pt-BR" sz="3600" dirty="0">
                <a:solidFill>
                  <a:prstClr val="black"/>
                </a:solidFill>
              </a:rPr>
              <a:t>Setor de Empenho = realiza o empenho prévio.</a:t>
            </a:r>
          </a:p>
          <a:p>
            <a:pPr marL="571500" lvl="0" indent="-571500" algn="just">
              <a:buFont typeface="Arial" panose="020B0604020202020204" pitchFamily="34" charset="0"/>
              <a:buChar char="•"/>
              <a:defRPr/>
            </a:pPr>
            <a:r>
              <a:rPr lang="pt-BR" sz="3600" dirty="0">
                <a:solidFill>
                  <a:prstClr val="black"/>
                </a:solidFill>
              </a:rPr>
              <a:t>Comissão de licitação = Encaminha contrato de fornecimento e empenho prévio para a “Unidade Movimentadora” e Fornecedor vencedor da licitação.</a:t>
            </a:r>
          </a:p>
          <a:p>
            <a:pPr marL="571500" lvl="0" indent="-571500" algn="just">
              <a:buFont typeface="Arial" panose="020B0604020202020204" pitchFamily="34" charset="0"/>
              <a:buChar char="•"/>
              <a:defRPr/>
            </a:pPr>
            <a:r>
              <a:rPr lang="pt-BR" sz="3600" dirty="0">
                <a:solidFill>
                  <a:prstClr val="black"/>
                </a:solidFill>
              </a:rPr>
              <a:t>Unidade Movimentadora = Retirar os produtos e serviços dos Fornecedores de compras por licitação (Contrato), mediante informação no sistema e assinatura atrás da nota.</a:t>
            </a:r>
          </a:p>
          <a:p>
            <a:pPr marL="571500" lvl="0" indent="-571500" algn="just">
              <a:buFont typeface="Arial" panose="020B0604020202020204" pitchFamily="34" charset="0"/>
              <a:buChar char="•"/>
              <a:defRPr/>
            </a:pPr>
            <a:endParaRPr lang="pt-BR" sz="3600" dirty="0">
              <a:solidFill>
                <a:prstClr val="black"/>
              </a:solidFill>
            </a:endParaRPr>
          </a:p>
        </p:txBody>
      </p:sp>
    </p:spTree>
    <p:extLst>
      <p:ext uri="{BB962C8B-B14F-4D97-AF65-F5344CB8AC3E}">
        <p14:creationId xmlns:p14="http://schemas.microsoft.com/office/powerpoint/2010/main" val="64645124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1" y="0"/>
            <a:ext cx="7902428" cy="830997"/>
          </a:xfrm>
          <a:prstGeom prst="rect">
            <a:avLst/>
          </a:prstGeom>
          <a:noFill/>
        </p:spPr>
        <p:txBody>
          <a:bodyPr wrap="square" rtlCol="0">
            <a:spAutoFit/>
          </a:bodyPr>
          <a:lstStyle/>
          <a:p>
            <a:pPr lvl="0">
              <a:defRPr/>
            </a:pPr>
            <a:r>
              <a:rPr lang="pt-BR" sz="4800" b="1" dirty="0">
                <a:solidFill>
                  <a:prstClr val="black"/>
                </a:solidFill>
              </a:rPr>
              <a:t>Procedimento licitatório</a:t>
            </a:r>
          </a:p>
        </p:txBody>
      </p:sp>
      <p:sp>
        <p:nvSpPr>
          <p:cNvPr id="4" name="CaixaDeTexto 3">
            <a:extLst>
              <a:ext uri="{FF2B5EF4-FFF2-40B4-BE49-F238E27FC236}">
                <a16:creationId xmlns:a16="http://schemas.microsoft.com/office/drawing/2014/main" id="{FA9D7FB3-CC13-EC46-AB52-62BAC789BF8D}"/>
              </a:ext>
            </a:extLst>
          </p:cNvPr>
          <p:cNvSpPr txBox="1"/>
          <p:nvPr/>
        </p:nvSpPr>
        <p:spPr>
          <a:xfrm>
            <a:off x="1" y="830997"/>
            <a:ext cx="9144000" cy="5078313"/>
          </a:xfrm>
          <a:prstGeom prst="rect">
            <a:avLst/>
          </a:prstGeom>
          <a:noFill/>
        </p:spPr>
        <p:txBody>
          <a:bodyPr wrap="square" rtlCol="0">
            <a:spAutoFit/>
          </a:bodyPr>
          <a:lstStyle/>
          <a:p>
            <a:pPr marL="571500" lvl="0" indent="-571500" algn="just">
              <a:buFont typeface="Arial" panose="020B0604020202020204" pitchFamily="34" charset="0"/>
              <a:buChar char="•"/>
              <a:defRPr/>
            </a:pPr>
            <a:r>
              <a:rPr lang="pt-BR" sz="3600" dirty="0">
                <a:solidFill>
                  <a:prstClr val="black"/>
                </a:solidFill>
              </a:rPr>
              <a:t>Se for produto, serviço ou obra que necessite de avaliação especializada deve ser solicitado termo de recebimento em vez da assinatura atrás da nota.</a:t>
            </a:r>
          </a:p>
          <a:p>
            <a:pPr marL="571500" lvl="0" indent="-571500" algn="just">
              <a:buFont typeface="Arial" panose="020B0604020202020204" pitchFamily="34" charset="0"/>
              <a:buChar char="•"/>
              <a:defRPr/>
            </a:pPr>
            <a:r>
              <a:rPr lang="pt-BR" sz="3600" dirty="0">
                <a:solidFill>
                  <a:prstClr val="black"/>
                </a:solidFill>
              </a:rPr>
              <a:t>Ao receber os produtos constantes da nota fiscal, a rotina de compras automaticamente é interpretada como entrada no almoxarifado (prateleira), mesmo que seja um só.</a:t>
            </a:r>
          </a:p>
        </p:txBody>
      </p:sp>
    </p:spTree>
    <p:extLst>
      <p:ext uri="{BB962C8B-B14F-4D97-AF65-F5344CB8AC3E}">
        <p14:creationId xmlns:p14="http://schemas.microsoft.com/office/powerpoint/2010/main" val="147898851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1" y="0"/>
            <a:ext cx="790242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rPr>
              <a:t>Procedimento licitatório</a:t>
            </a:r>
          </a:p>
        </p:txBody>
      </p:sp>
      <p:sp>
        <p:nvSpPr>
          <p:cNvPr id="4" name="CaixaDeTexto 3">
            <a:extLst>
              <a:ext uri="{FF2B5EF4-FFF2-40B4-BE49-F238E27FC236}">
                <a16:creationId xmlns:a16="http://schemas.microsoft.com/office/drawing/2014/main" id="{FA9D7FB3-CC13-EC46-AB52-62BAC789BF8D}"/>
              </a:ext>
            </a:extLst>
          </p:cNvPr>
          <p:cNvSpPr txBox="1"/>
          <p:nvPr/>
        </p:nvSpPr>
        <p:spPr>
          <a:xfrm>
            <a:off x="1" y="830997"/>
            <a:ext cx="9144000" cy="5078313"/>
          </a:xfrm>
          <a:prstGeom prst="rect">
            <a:avLst/>
          </a:prstGeom>
          <a:noFill/>
        </p:spPr>
        <p:txBody>
          <a:bodyPr wrap="square" rtlCol="0">
            <a:spAutoFit/>
          </a:bodyPr>
          <a:lstStyle/>
          <a:p>
            <a:pPr marL="571500" marR="0" lvl="0" indent="-5715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3600" b="0" i="0" u="none" strike="noStrike" kern="1200" cap="none" spc="0" normalizeH="0" baseline="0" noProof="0" dirty="0">
                <a:ln>
                  <a:noFill/>
                </a:ln>
                <a:solidFill>
                  <a:prstClr val="black"/>
                </a:solidFill>
                <a:effectLst/>
                <a:uLnTx/>
                <a:uFillTx/>
                <a:latin typeface="Calibri" panose="020F0502020204030204"/>
                <a:ea typeface="+mn-ea"/>
                <a:cs typeface="+mn-cs"/>
              </a:rPr>
              <a:t>Se for produto, serviço ou obra que necessite de avaliação especializada deve ser solicitado termo de recebimento em vez da assinatura atrás da nota.</a:t>
            </a:r>
          </a:p>
          <a:p>
            <a:pPr marL="571500" marR="0" lvl="0" indent="-5715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3600" b="0" i="0" u="none" strike="noStrike" kern="1200" cap="none" spc="0" normalizeH="0" baseline="0" noProof="0" dirty="0">
                <a:ln>
                  <a:noFill/>
                </a:ln>
                <a:solidFill>
                  <a:prstClr val="black"/>
                </a:solidFill>
                <a:effectLst/>
                <a:uLnTx/>
                <a:uFillTx/>
                <a:latin typeface="Calibri" panose="020F0502020204030204"/>
                <a:ea typeface="+mn-ea"/>
                <a:cs typeface="+mn-cs"/>
              </a:rPr>
              <a:t>Ao receber os produtos constantes da nota fiscal, a rotina de compras automaticamente é interpretada como entrada no almoxarifado (prateleira), mesmo que seja um só.</a:t>
            </a:r>
          </a:p>
        </p:txBody>
      </p:sp>
    </p:spTree>
    <p:extLst>
      <p:ext uri="{BB962C8B-B14F-4D97-AF65-F5344CB8AC3E}">
        <p14:creationId xmlns:p14="http://schemas.microsoft.com/office/powerpoint/2010/main" val="235917623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756C6AC-C463-A347-976D-C1D54DEC8CD4}"/>
              </a:ext>
            </a:extLst>
          </p:cNvPr>
          <p:cNvSpPr txBox="1"/>
          <p:nvPr/>
        </p:nvSpPr>
        <p:spPr>
          <a:xfrm>
            <a:off x="212365" y="262720"/>
            <a:ext cx="644849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white"/>
                </a:solidFill>
                <a:effectLst/>
                <a:uLnTx/>
                <a:uFillTx/>
                <a:latin typeface="Calibri" panose="020F0502020204030204"/>
                <a:ea typeface="+mn-ea"/>
                <a:cs typeface="+mn-cs"/>
              </a:rPr>
              <a:t>Compra direta</a:t>
            </a:r>
          </a:p>
        </p:txBody>
      </p:sp>
      <p:sp>
        <p:nvSpPr>
          <p:cNvPr id="3" name="CaixaDeTexto 2">
            <a:extLst>
              <a:ext uri="{FF2B5EF4-FFF2-40B4-BE49-F238E27FC236}">
                <a16:creationId xmlns:a16="http://schemas.microsoft.com/office/drawing/2014/main" id="{657FE47D-497B-174B-B8CE-EFF05AFBB1C1}"/>
              </a:ext>
            </a:extLst>
          </p:cNvPr>
          <p:cNvSpPr txBox="1"/>
          <p:nvPr/>
        </p:nvSpPr>
        <p:spPr>
          <a:xfrm>
            <a:off x="0" y="3266911"/>
            <a:ext cx="9144001" cy="230832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srgbClr val="148123"/>
                </a:solidFill>
                <a:effectLst/>
                <a:uLnTx/>
                <a:uFillTx/>
                <a:latin typeface="Calibri" panose="020F0502020204030204"/>
                <a:ea typeface="+mn-ea"/>
                <a:cs typeface="+mn-cs"/>
              </a:rPr>
              <a:t>Caso parecer da comissão de licitação for por dispensa ou inexigibilidade de licitação </a:t>
            </a:r>
          </a:p>
        </p:txBody>
      </p:sp>
    </p:spTree>
    <p:extLst>
      <p:ext uri="{BB962C8B-B14F-4D97-AF65-F5344CB8AC3E}">
        <p14:creationId xmlns:p14="http://schemas.microsoft.com/office/powerpoint/2010/main" val="71463955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1" y="0"/>
            <a:ext cx="790242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rPr>
              <a:t>Dispensa ou inexigibilidade</a:t>
            </a:r>
          </a:p>
        </p:txBody>
      </p:sp>
      <p:sp>
        <p:nvSpPr>
          <p:cNvPr id="4" name="CaixaDeTexto 3">
            <a:extLst>
              <a:ext uri="{FF2B5EF4-FFF2-40B4-BE49-F238E27FC236}">
                <a16:creationId xmlns:a16="http://schemas.microsoft.com/office/drawing/2014/main" id="{FA9D7FB3-CC13-EC46-AB52-62BAC789BF8D}"/>
              </a:ext>
            </a:extLst>
          </p:cNvPr>
          <p:cNvSpPr txBox="1"/>
          <p:nvPr/>
        </p:nvSpPr>
        <p:spPr>
          <a:xfrm>
            <a:off x="1" y="830997"/>
            <a:ext cx="9144000" cy="3416320"/>
          </a:xfrm>
          <a:prstGeom prst="rect">
            <a:avLst/>
          </a:prstGeom>
          <a:noFill/>
        </p:spPr>
        <p:txBody>
          <a:bodyPr wrap="square" rtlCol="0">
            <a:spAutoFit/>
          </a:bodyPr>
          <a:lstStyle/>
          <a:p>
            <a:pPr marL="571500" lvl="0" indent="-571500" algn="just">
              <a:buFont typeface="Arial" panose="020B0604020202020204" pitchFamily="34" charset="0"/>
              <a:buChar char="•"/>
              <a:defRPr/>
            </a:pPr>
            <a:r>
              <a:rPr lang="pt-BR" sz="3600" dirty="0">
                <a:solidFill>
                  <a:prstClr val="black"/>
                </a:solidFill>
              </a:rPr>
              <a:t>Caso for por dispensa ou inexigibilidade de licitação (Anexo VIII ou IX), devolver ao “Setor de Compras” com informação do artigo e inciso da lei de licitações;</a:t>
            </a:r>
          </a:p>
          <a:p>
            <a:pPr marL="571500" lvl="0" indent="-571500" algn="just">
              <a:buFont typeface="Arial" panose="020B0604020202020204" pitchFamily="34" charset="0"/>
              <a:buChar char="•"/>
              <a:defRPr/>
            </a:pPr>
            <a:r>
              <a:rPr lang="pt-BR" sz="3600" dirty="0">
                <a:solidFill>
                  <a:prstClr val="black"/>
                </a:solidFill>
              </a:rPr>
              <a:t>Setor de Compras = Recebe o parecer de licitação e dará encaminhamento a compra;</a:t>
            </a:r>
          </a:p>
        </p:txBody>
      </p:sp>
    </p:spTree>
    <p:extLst>
      <p:ext uri="{BB962C8B-B14F-4D97-AF65-F5344CB8AC3E}">
        <p14:creationId xmlns:p14="http://schemas.microsoft.com/office/powerpoint/2010/main" val="141061361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1" y="0"/>
            <a:ext cx="790242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rPr>
              <a:t>Realização da compra direta</a:t>
            </a:r>
          </a:p>
        </p:txBody>
      </p:sp>
      <p:sp>
        <p:nvSpPr>
          <p:cNvPr id="4" name="CaixaDeTexto 3">
            <a:extLst>
              <a:ext uri="{FF2B5EF4-FFF2-40B4-BE49-F238E27FC236}">
                <a16:creationId xmlns:a16="http://schemas.microsoft.com/office/drawing/2014/main" id="{FA9D7FB3-CC13-EC46-AB52-62BAC789BF8D}"/>
              </a:ext>
            </a:extLst>
          </p:cNvPr>
          <p:cNvSpPr txBox="1"/>
          <p:nvPr/>
        </p:nvSpPr>
        <p:spPr>
          <a:xfrm>
            <a:off x="1" y="830997"/>
            <a:ext cx="9144000" cy="2862322"/>
          </a:xfrm>
          <a:prstGeom prst="rect">
            <a:avLst/>
          </a:prstGeom>
          <a:noFill/>
        </p:spPr>
        <p:txBody>
          <a:bodyPr wrap="square" rtlCol="0">
            <a:spAutoFit/>
          </a:bodyPr>
          <a:lstStyle/>
          <a:p>
            <a:pPr marL="571500" lvl="0" indent="-571500" algn="just">
              <a:buFont typeface="Arial" panose="020B0604020202020204" pitchFamily="34" charset="0"/>
              <a:buChar char="•"/>
              <a:defRPr/>
            </a:pPr>
            <a:r>
              <a:rPr lang="pt-BR" sz="3600" dirty="0">
                <a:solidFill>
                  <a:prstClr val="black"/>
                </a:solidFill>
              </a:rPr>
              <a:t>Setor de Compras = Emitir a ordem de compra;</a:t>
            </a:r>
          </a:p>
          <a:p>
            <a:pPr marL="571500" lvl="0" indent="-571500" algn="just">
              <a:buFont typeface="Arial" panose="020B0604020202020204" pitchFamily="34" charset="0"/>
              <a:buChar char="•"/>
              <a:defRPr/>
            </a:pPr>
            <a:r>
              <a:rPr lang="pt-BR" sz="3600" dirty="0">
                <a:solidFill>
                  <a:prstClr val="black"/>
                </a:solidFill>
              </a:rPr>
              <a:t>Setor de Compras = Encaminha a Compra para o Secretário da Fazenda para fazer autorização financeira;</a:t>
            </a:r>
          </a:p>
        </p:txBody>
      </p:sp>
    </p:spTree>
    <p:extLst>
      <p:ext uri="{BB962C8B-B14F-4D97-AF65-F5344CB8AC3E}">
        <p14:creationId xmlns:p14="http://schemas.microsoft.com/office/powerpoint/2010/main" val="417829262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9487AD-977B-43A9-99F5-BB3D2145413F}"/>
              </a:ext>
            </a:extLst>
          </p:cNvPr>
          <p:cNvPicPr>
            <a:picLocks noChangeAspect="1"/>
          </p:cNvPicPr>
          <p:nvPr/>
        </p:nvPicPr>
        <p:blipFill>
          <a:blip r:embed="rId2"/>
          <a:stretch>
            <a:fillRect/>
          </a:stretch>
        </p:blipFill>
        <p:spPr>
          <a:xfrm>
            <a:off x="67112" y="0"/>
            <a:ext cx="9202723" cy="6858000"/>
          </a:xfrm>
          <a:prstGeom prst="rect">
            <a:avLst/>
          </a:prstGeom>
        </p:spPr>
      </p:pic>
    </p:spTree>
    <p:extLst>
      <p:ext uri="{BB962C8B-B14F-4D97-AF65-F5344CB8AC3E}">
        <p14:creationId xmlns:p14="http://schemas.microsoft.com/office/powerpoint/2010/main" val="109251133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1" y="0"/>
            <a:ext cx="790242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rPr>
              <a:t>Autorização financeira</a:t>
            </a:r>
          </a:p>
        </p:txBody>
      </p:sp>
      <p:sp>
        <p:nvSpPr>
          <p:cNvPr id="4" name="CaixaDeTexto 3">
            <a:extLst>
              <a:ext uri="{FF2B5EF4-FFF2-40B4-BE49-F238E27FC236}">
                <a16:creationId xmlns:a16="http://schemas.microsoft.com/office/drawing/2014/main" id="{FA9D7FB3-CC13-EC46-AB52-62BAC789BF8D}"/>
              </a:ext>
            </a:extLst>
          </p:cNvPr>
          <p:cNvSpPr txBox="1"/>
          <p:nvPr/>
        </p:nvSpPr>
        <p:spPr>
          <a:xfrm>
            <a:off x="1" y="830997"/>
            <a:ext cx="9144000" cy="2862322"/>
          </a:xfrm>
          <a:prstGeom prst="rect">
            <a:avLst/>
          </a:prstGeom>
          <a:noFill/>
        </p:spPr>
        <p:txBody>
          <a:bodyPr wrap="square" rtlCol="0">
            <a:spAutoFit/>
          </a:bodyPr>
          <a:lstStyle/>
          <a:p>
            <a:pPr marL="571500" lvl="0" indent="-571500" algn="just">
              <a:buFont typeface="Arial" panose="020B0604020202020204" pitchFamily="34" charset="0"/>
              <a:buChar char="•"/>
              <a:defRPr/>
            </a:pPr>
            <a:r>
              <a:rPr lang="pt-BR" sz="3600" dirty="0">
                <a:solidFill>
                  <a:prstClr val="black"/>
                </a:solidFill>
              </a:rPr>
              <a:t>Secretaria da Fazenda = informa a programação financeira e corrige os recursos sugeridos inicialmente;</a:t>
            </a:r>
          </a:p>
          <a:p>
            <a:pPr marL="571500" lvl="0" indent="-571500" algn="just">
              <a:buFont typeface="Arial" panose="020B0604020202020204" pitchFamily="34" charset="0"/>
              <a:buChar char="•"/>
              <a:defRPr/>
            </a:pPr>
            <a:r>
              <a:rPr lang="pt-BR" sz="3600" dirty="0">
                <a:solidFill>
                  <a:prstClr val="black"/>
                </a:solidFill>
              </a:rPr>
              <a:t>Secretaria da Fazenda = devolve compra a Central de Compras.</a:t>
            </a:r>
          </a:p>
        </p:txBody>
      </p:sp>
    </p:spTree>
    <p:extLst>
      <p:ext uri="{BB962C8B-B14F-4D97-AF65-F5344CB8AC3E}">
        <p14:creationId xmlns:p14="http://schemas.microsoft.com/office/powerpoint/2010/main" val="44158811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5805F24F-A0C8-41CE-865B-A52190CA23C0}"/>
              </a:ext>
            </a:extLst>
          </p:cNvPr>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344996544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FD647DDB-774B-4CFB-8A68-5384F0CEB840}"/>
              </a:ext>
            </a:extLst>
          </p:cNvPr>
          <p:cNvPicPr>
            <a:picLocks noChangeAspect="1"/>
          </p:cNvPicPr>
          <p:nvPr/>
        </p:nvPicPr>
        <p:blipFill>
          <a:blip r:embed="rId2"/>
          <a:stretch>
            <a:fillRect/>
          </a:stretch>
        </p:blipFill>
        <p:spPr>
          <a:xfrm>
            <a:off x="0" y="0"/>
            <a:ext cx="9144000" cy="6857999"/>
          </a:xfrm>
          <a:prstGeom prst="rect">
            <a:avLst/>
          </a:prstGeom>
        </p:spPr>
      </p:pic>
    </p:spTree>
    <p:extLst>
      <p:ext uri="{BB962C8B-B14F-4D97-AF65-F5344CB8AC3E}">
        <p14:creationId xmlns:p14="http://schemas.microsoft.com/office/powerpoint/2010/main" val="258296369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1" y="0"/>
            <a:ext cx="790242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rPr>
              <a:t>Fechamento da compra</a:t>
            </a:r>
          </a:p>
        </p:txBody>
      </p:sp>
      <p:sp>
        <p:nvSpPr>
          <p:cNvPr id="4" name="CaixaDeTexto 3">
            <a:extLst>
              <a:ext uri="{FF2B5EF4-FFF2-40B4-BE49-F238E27FC236}">
                <a16:creationId xmlns:a16="http://schemas.microsoft.com/office/drawing/2014/main" id="{FA9D7FB3-CC13-EC46-AB52-62BAC789BF8D}"/>
              </a:ext>
            </a:extLst>
          </p:cNvPr>
          <p:cNvSpPr txBox="1"/>
          <p:nvPr/>
        </p:nvSpPr>
        <p:spPr>
          <a:xfrm>
            <a:off x="1" y="848834"/>
            <a:ext cx="9144000" cy="2862322"/>
          </a:xfrm>
          <a:prstGeom prst="rect">
            <a:avLst/>
          </a:prstGeom>
          <a:noFill/>
        </p:spPr>
        <p:txBody>
          <a:bodyPr wrap="square" rtlCol="0">
            <a:spAutoFit/>
          </a:bodyPr>
          <a:lstStyle/>
          <a:p>
            <a:pPr marL="571500" lvl="0" indent="-571500" algn="just">
              <a:buFont typeface="Arial" panose="020B0604020202020204" pitchFamily="34" charset="0"/>
              <a:buChar char="•"/>
              <a:defRPr/>
            </a:pPr>
            <a:r>
              <a:rPr lang="pt-BR" sz="3600" dirty="0">
                <a:solidFill>
                  <a:prstClr val="black"/>
                </a:solidFill>
              </a:rPr>
              <a:t>Setor de Compras = Assina como negociador e responsável pelo Setor, faz reserva de verba, confere se está corretamente informado a despesa, o projeto atividade e conferir a correta informação do recurso.</a:t>
            </a:r>
          </a:p>
        </p:txBody>
      </p:sp>
    </p:spTree>
    <p:extLst>
      <p:ext uri="{BB962C8B-B14F-4D97-AF65-F5344CB8AC3E}">
        <p14:creationId xmlns:p14="http://schemas.microsoft.com/office/powerpoint/2010/main" val="425453630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7EF64322-12AD-40AA-93D7-C53BFACFEED2}"/>
              </a:ext>
            </a:extLst>
          </p:cNvPr>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75703724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1" y="0"/>
            <a:ext cx="790242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rPr>
              <a:t>Fechamento da compra</a:t>
            </a:r>
          </a:p>
        </p:txBody>
      </p:sp>
      <p:sp>
        <p:nvSpPr>
          <p:cNvPr id="4" name="CaixaDeTexto 3">
            <a:extLst>
              <a:ext uri="{FF2B5EF4-FFF2-40B4-BE49-F238E27FC236}">
                <a16:creationId xmlns:a16="http://schemas.microsoft.com/office/drawing/2014/main" id="{FA9D7FB3-CC13-EC46-AB52-62BAC789BF8D}"/>
              </a:ext>
            </a:extLst>
          </p:cNvPr>
          <p:cNvSpPr txBox="1"/>
          <p:nvPr/>
        </p:nvSpPr>
        <p:spPr>
          <a:xfrm>
            <a:off x="1" y="848834"/>
            <a:ext cx="9144000" cy="2862322"/>
          </a:xfrm>
          <a:prstGeom prst="rect">
            <a:avLst/>
          </a:prstGeom>
          <a:noFill/>
        </p:spPr>
        <p:txBody>
          <a:bodyPr wrap="square" rtlCol="0">
            <a:spAutoFit/>
          </a:bodyPr>
          <a:lstStyle/>
          <a:p>
            <a:pPr marL="571500" marR="0" lvl="0" indent="-5715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3600" b="0" i="0" u="none" strike="noStrike" kern="1200" cap="none" spc="0" normalizeH="0" baseline="0" noProof="0" dirty="0">
                <a:ln>
                  <a:noFill/>
                </a:ln>
                <a:solidFill>
                  <a:prstClr val="black"/>
                </a:solidFill>
                <a:effectLst/>
                <a:uLnTx/>
                <a:uFillTx/>
                <a:latin typeface="Calibri" panose="020F0502020204030204"/>
                <a:ea typeface="+mn-ea"/>
                <a:cs typeface="+mn-cs"/>
              </a:rPr>
              <a:t>Prefeito (a) = Autorização de ordenação de despesas.</a:t>
            </a:r>
          </a:p>
          <a:p>
            <a:pPr marL="571500" marR="0" lvl="0" indent="-5715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3600" b="0" i="0" u="none" strike="noStrike" kern="1200" cap="none" spc="0" normalizeH="0" baseline="0" noProof="0" dirty="0">
                <a:ln>
                  <a:noFill/>
                </a:ln>
                <a:solidFill>
                  <a:prstClr val="black"/>
                </a:solidFill>
                <a:effectLst/>
                <a:uLnTx/>
                <a:uFillTx/>
                <a:latin typeface="Calibri" panose="020F0502020204030204"/>
                <a:ea typeface="+mn-ea"/>
                <a:cs typeface="+mn-cs"/>
              </a:rPr>
              <a:t>Central de Compras = Encaminha formalmente a ordem de compra para empenho prévio.</a:t>
            </a:r>
          </a:p>
        </p:txBody>
      </p:sp>
    </p:spTree>
    <p:extLst>
      <p:ext uri="{BB962C8B-B14F-4D97-AF65-F5344CB8AC3E}">
        <p14:creationId xmlns:p14="http://schemas.microsoft.com/office/powerpoint/2010/main" val="2221563238"/>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7282D609-164F-4DEB-A3D8-31F9E48CCFA4}"/>
              </a:ext>
            </a:extLst>
          </p:cNvPr>
          <p:cNvPicPr>
            <a:picLocks noChangeAspect="1"/>
          </p:cNvPicPr>
          <p:nvPr/>
        </p:nvPicPr>
        <p:blipFill>
          <a:blip r:embed="rId2"/>
          <a:stretch>
            <a:fillRect/>
          </a:stretch>
        </p:blipFill>
        <p:spPr>
          <a:xfrm>
            <a:off x="0" y="0"/>
            <a:ext cx="9144000" cy="6857999"/>
          </a:xfrm>
          <a:prstGeom prst="rect">
            <a:avLst/>
          </a:prstGeom>
        </p:spPr>
      </p:pic>
    </p:spTree>
    <p:extLst>
      <p:ext uri="{BB962C8B-B14F-4D97-AF65-F5344CB8AC3E}">
        <p14:creationId xmlns:p14="http://schemas.microsoft.com/office/powerpoint/2010/main" val="353094254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1" y="0"/>
            <a:ext cx="790242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rPr>
              <a:t>Fechamento da compra</a:t>
            </a:r>
          </a:p>
        </p:txBody>
      </p:sp>
      <p:sp>
        <p:nvSpPr>
          <p:cNvPr id="4" name="CaixaDeTexto 3">
            <a:extLst>
              <a:ext uri="{FF2B5EF4-FFF2-40B4-BE49-F238E27FC236}">
                <a16:creationId xmlns:a16="http://schemas.microsoft.com/office/drawing/2014/main" id="{FA9D7FB3-CC13-EC46-AB52-62BAC789BF8D}"/>
              </a:ext>
            </a:extLst>
          </p:cNvPr>
          <p:cNvSpPr txBox="1"/>
          <p:nvPr/>
        </p:nvSpPr>
        <p:spPr>
          <a:xfrm>
            <a:off x="1" y="848834"/>
            <a:ext cx="9144000" cy="4524315"/>
          </a:xfrm>
          <a:prstGeom prst="rect">
            <a:avLst/>
          </a:prstGeom>
          <a:noFill/>
        </p:spPr>
        <p:txBody>
          <a:bodyPr wrap="square" rtlCol="0">
            <a:spAutoFit/>
          </a:bodyPr>
          <a:lstStyle/>
          <a:p>
            <a:pPr marL="571500" lvl="0" indent="-571500" algn="just">
              <a:buFont typeface="Arial" panose="020B0604020202020204" pitchFamily="34" charset="0"/>
              <a:buChar char="•"/>
              <a:defRPr/>
            </a:pPr>
            <a:r>
              <a:rPr lang="pt-BR" sz="3600" dirty="0">
                <a:solidFill>
                  <a:prstClr val="black"/>
                </a:solidFill>
              </a:rPr>
              <a:t>Setor de Empenho = Confere se estão corretas as informações na ordem de compra e emite o empenho;</a:t>
            </a:r>
          </a:p>
          <a:p>
            <a:pPr marL="571500" lvl="0" indent="-571500" algn="just">
              <a:buFont typeface="Arial" panose="020B0604020202020204" pitchFamily="34" charset="0"/>
              <a:buChar char="•"/>
              <a:defRPr/>
            </a:pPr>
            <a:r>
              <a:rPr lang="pt-BR" sz="3600" dirty="0">
                <a:solidFill>
                  <a:prstClr val="black"/>
                </a:solidFill>
              </a:rPr>
              <a:t>Setor de Empenho = Encaminha empenho ao Setor de Compras;</a:t>
            </a:r>
          </a:p>
          <a:p>
            <a:pPr marL="571500" lvl="0" indent="-571500" algn="just">
              <a:buFont typeface="Arial" panose="020B0604020202020204" pitchFamily="34" charset="0"/>
              <a:buChar char="•"/>
              <a:defRPr/>
            </a:pPr>
            <a:r>
              <a:rPr lang="pt-BR" sz="3600" dirty="0">
                <a:solidFill>
                  <a:prstClr val="black"/>
                </a:solidFill>
              </a:rPr>
              <a:t>Setor de Compras = encaminha para a Unidade Movimentadora e Fornecedor a efetivação da compra.</a:t>
            </a:r>
          </a:p>
        </p:txBody>
      </p:sp>
    </p:spTree>
    <p:extLst>
      <p:ext uri="{BB962C8B-B14F-4D97-AF65-F5344CB8AC3E}">
        <p14:creationId xmlns:p14="http://schemas.microsoft.com/office/powerpoint/2010/main" val="296292163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F8FBED-643A-F04B-9D2E-1F889E56D116}"/>
              </a:ext>
            </a:extLst>
          </p:cNvPr>
          <p:cNvSpPr txBox="1"/>
          <p:nvPr/>
        </p:nvSpPr>
        <p:spPr>
          <a:xfrm>
            <a:off x="1" y="0"/>
            <a:ext cx="790242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4800" b="1" dirty="0">
                <a:solidFill>
                  <a:prstClr val="black"/>
                </a:solidFill>
                <a:latin typeface="Calibri" panose="020F0502020204030204"/>
              </a:rPr>
              <a:t>Liquidação compra direta</a:t>
            </a:r>
            <a:endParaRPr kumimoji="0" lang="pt-BR" sz="4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CaixaDeTexto 3">
            <a:extLst>
              <a:ext uri="{FF2B5EF4-FFF2-40B4-BE49-F238E27FC236}">
                <a16:creationId xmlns:a16="http://schemas.microsoft.com/office/drawing/2014/main" id="{FA9D7FB3-CC13-EC46-AB52-62BAC789BF8D}"/>
              </a:ext>
            </a:extLst>
          </p:cNvPr>
          <p:cNvSpPr txBox="1"/>
          <p:nvPr/>
        </p:nvSpPr>
        <p:spPr>
          <a:xfrm>
            <a:off x="1" y="848834"/>
            <a:ext cx="9144000" cy="3416320"/>
          </a:xfrm>
          <a:prstGeom prst="rect">
            <a:avLst/>
          </a:prstGeom>
          <a:noFill/>
        </p:spPr>
        <p:txBody>
          <a:bodyPr wrap="square" rtlCol="0">
            <a:spAutoFit/>
          </a:bodyPr>
          <a:lstStyle/>
          <a:p>
            <a:pPr marL="571500" lvl="0" indent="-571500" algn="just">
              <a:buFont typeface="Arial" panose="020B0604020202020204" pitchFamily="34" charset="0"/>
              <a:buChar char="•"/>
              <a:defRPr/>
            </a:pPr>
            <a:r>
              <a:rPr lang="pt-BR" sz="3600" dirty="0">
                <a:solidFill>
                  <a:prstClr val="black"/>
                </a:solidFill>
              </a:rPr>
              <a:t>Unidade Movimentadora = Retirar os produtos e serviços dos Fornecedores de compras diretas através de informações contidas nas ordens de compras, mediante informação no sistema e assinatura atrás da nota.</a:t>
            </a:r>
            <a:endParaRPr kumimoji="0" lang="pt-BR"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1670514"/>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75E23584-CC32-4129-94C0-5F0FF7247299}"/>
              </a:ext>
            </a:extLst>
          </p:cNvPr>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1449456974"/>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E40E9B31-D92A-4447-88EE-A08DA7B8252A}"/>
              </a:ext>
            </a:extLst>
          </p:cNvPr>
          <p:cNvSpPr txBox="1"/>
          <p:nvPr/>
        </p:nvSpPr>
        <p:spPr>
          <a:xfrm>
            <a:off x="193090" y="997073"/>
            <a:ext cx="1764437" cy="715581"/>
          </a:xfrm>
          <a:prstGeom prst="rect">
            <a:avLst/>
          </a:prstGeom>
          <a:noFill/>
          <a:ln>
            <a:solidFill>
              <a:schemeClr val="tx1"/>
            </a:solidFill>
          </a:ln>
        </p:spPr>
        <p:txBody>
          <a:bodyPr wrap="square" rtlCol="0">
            <a:spAutoFit/>
          </a:bodyPr>
          <a:lstStyle/>
          <a:p>
            <a:pPr defTabSz="685800"/>
            <a:r>
              <a:rPr lang="pt-BR" sz="1350" dirty="0">
                <a:solidFill>
                  <a:prstClr val="black"/>
                </a:solidFill>
                <a:latin typeface="Calibri" panose="020F0502020204030204"/>
              </a:rPr>
              <a:t>Necessidade de determinado Produto ou Serviço</a:t>
            </a:r>
          </a:p>
        </p:txBody>
      </p:sp>
      <p:sp>
        <p:nvSpPr>
          <p:cNvPr id="5" name="CaixaDeTexto 4">
            <a:extLst>
              <a:ext uri="{FF2B5EF4-FFF2-40B4-BE49-F238E27FC236}">
                <a16:creationId xmlns:a16="http://schemas.microsoft.com/office/drawing/2014/main" id="{4EF01C5F-0B56-4EF0-87D1-E4DDDB5A04F5}"/>
              </a:ext>
            </a:extLst>
          </p:cNvPr>
          <p:cNvSpPr txBox="1"/>
          <p:nvPr/>
        </p:nvSpPr>
        <p:spPr>
          <a:xfrm>
            <a:off x="193089" y="1924159"/>
            <a:ext cx="1057552" cy="300082"/>
          </a:xfrm>
          <a:prstGeom prst="rect">
            <a:avLst/>
          </a:prstGeom>
          <a:noFill/>
          <a:ln>
            <a:solidFill>
              <a:schemeClr val="tx1"/>
            </a:solidFill>
          </a:ln>
        </p:spPr>
        <p:txBody>
          <a:bodyPr wrap="square" rtlCol="0">
            <a:spAutoFit/>
          </a:bodyPr>
          <a:lstStyle/>
          <a:p>
            <a:pPr defTabSz="685800"/>
            <a:r>
              <a:rPr lang="pt-BR" sz="1350" dirty="0">
                <a:solidFill>
                  <a:prstClr val="black"/>
                </a:solidFill>
                <a:latin typeface="Calibri" panose="020F0502020204030204"/>
              </a:rPr>
              <a:t>Requisição</a:t>
            </a:r>
          </a:p>
        </p:txBody>
      </p:sp>
      <p:sp>
        <p:nvSpPr>
          <p:cNvPr id="6" name="CaixaDeTexto 5">
            <a:extLst>
              <a:ext uri="{FF2B5EF4-FFF2-40B4-BE49-F238E27FC236}">
                <a16:creationId xmlns:a16="http://schemas.microsoft.com/office/drawing/2014/main" id="{0ADDE65D-0D17-46F7-8389-688529EF3A70}"/>
              </a:ext>
            </a:extLst>
          </p:cNvPr>
          <p:cNvSpPr txBox="1"/>
          <p:nvPr/>
        </p:nvSpPr>
        <p:spPr>
          <a:xfrm>
            <a:off x="190803" y="3874127"/>
            <a:ext cx="1584665" cy="300082"/>
          </a:xfrm>
          <a:prstGeom prst="rect">
            <a:avLst/>
          </a:prstGeom>
          <a:noFill/>
          <a:ln>
            <a:solidFill>
              <a:schemeClr val="tx1"/>
            </a:solidFill>
          </a:ln>
        </p:spPr>
        <p:txBody>
          <a:bodyPr wrap="square" rtlCol="0">
            <a:spAutoFit/>
          </a:bodyPr>
          <a:lstStyle/>
          <a:p>
            <a:pPr defTabSz="685800"/>
            <a:r>
              <a:rPr lang="pt-BR" sz="1350" dirty="0">
                <a:solidFill>
                  <a:prstClr val="black"/>
                </a:solidFill>
                <a:latin typeface="Calibri" panose="020F0502020204030204"/>
              </a:rPr>
              <a:t>Central de compras</a:t>
            </a:r>
          </a:p>
        </p:txBody>
      </p:sp>
      <p:sp>
        <p:nvSpPr>
          <p:cNvPr id="7" name="CaixaDeTexto 6">
            <a:extLst>
              <a:ext uri="{FF2B5EF4-FFF2-40B4-BE49-F238E27FC236}">
                <a16:creationId xmlns:a16="http://schemas.microsoft.com/office/drawing/2014/main" id="{2515AC4C-388B-40A0-B04A-CBF6162496F3}"/>
              </a:ext>
            </a:extLst>
          </p:cNvPr>
          <p:cNvSpPr txBox="1"/>
          <p:nvPr/>
        </p:nvSpPr>
        <p:spPr>
          <a:xfrm>
            <a:off x="2280727" y="2431377"/>
            <a:ext cx="1137452" cy="300082"/>
          </a:xfrm>
          <a:prstGeom prst="rect">
            <a:avLst/>
          </a:prstGeom>
          <a:noFill/>
          <a:ln>
            <a:solidFill>
              <a:schemeClr val="tx1"/>
            </a:solidFill>
          </a:ln>
        </p:spPr>
        <p:txBody>
          <a:bodyPr wrap="square" rtlCol="0">
            <a:spAutoFit/>
          </a:bodyPr>
          <a:lstStyle/>
          <a:p>
            <a:pPr defTabSz="685800"/>
            <a:r>
              <a:rPr lang="pt-BR" sz="1350" dirty="0">
                <a:solidFill>
                  <a:prstClr val="black"/>
                </a:solidFill>
                <a:latin typeface="Calibri" panose="020F0502020204030204"/>
              </a:rPr>
              <a:t>Almoxarifado</a:t>
            </a:r>
          </a:p>
        </p:txBody>
      </p:sp>
      <p:sp>
        <p:nvSpPr>
          <p:cNvPr id="8" name="CaixaDeTexto 7">
            <a:extLst>
              <a:ext uri="{FF2B5EF4-FFF2-40B4-BE49-F238E27FC236}">
                <a16:creationId xmlns:a16="http://schemas.microsoft.com/office/drawing/2014/main" id="{A36DE91F-C1E7-45FF-91C4-6E9B54637AB5}"/>
              </a:ext>
            </a:extLst>
          </p:cNvPr>
          <p:cNvSpPr txBox="1"/>
          <p:nvPr/>
        </p:nvSpPr>
        <p:spPr>
          <a:xfrm>
            <a:off x="3622083" y="2021254"/>
            <a:ext cx="616999" cy="300082"/>
          </a:xfrm>
          <a:prstGeom prst="rect">
            <a:avLst/>
          </a:prstGeom>
          <a:noFill/>
          <a:ln>
            <a:solidFill>
              <a:schemeClr val="tx1"/>
            </a:solidFill>
          </a:ln>
        </p:spPr>
        <p:txBody>
          <a:bodyPr wrap="square" rtlCol="0">
            <a:spAutoFit/>
          </a:bodyPr>
          <a:lstStyle/>
          <a:p>
            <a:pPr defTabSz="685800"/>
            <a:r>
              <a:rPr lang="pt-BR" sz="1350" dirty="0">
                <a:solidFill>
                  <a:prstClr val="black"/>
                </a:solidFill>
                <a:latin typeface="Calibri" panose="020F0502020204030204"/>
              </a:rPr>
              <a:t>Sim</a:t>
            </a:r>
          </a:p>
        </p:txBody>
      </p:sp>
      <p:sp>
        <p:nvSpPr>
          <p:cNvPr id="9" name="CaixaDeTexto 8">
            <a:extLst>
              <a:ext uri="{FF2B5EF4-FFF2-40B4-BE49-F238E27FC236}">
                <a16:creationId xmlns:a16="http://schemas.microsoft.com/office/drawing/2014/main" id="{341A4D24-69B5-4E62-81BD-634D5683FDF8}"/>
              </a:ext>
            </a:extLst>
          </p:cNvPr>
          <p:cNvSpPr txBox="1"/>
          <p:nvPr/>
        </p:nvSpPr>
        <p:spPr>
          <a:xfrm>
            <a:off x="4423604" y="1620348"/>
            <a:ext cx="1884839" cy="507831"/>
          </a:xfrm>
          <a:prstGeom prst="rect">
            <a:avLst/>
          </a:prstGeom>
          <a:noFill/>
          <a:ln>
            <a:solidFill>
              <a:schemeClr val="tx1"/>
            </a:solidFill>
          </a:ln>
        </p:spPr>
        <p:txBody>
          <a:bodyPr wrap="square" rtlCol="0">
            <a:spAutoFit/>
          </a:bodyPr>
          <a:lstStyle/>
          <a:p>
            <a:pPr defTabSz="685800"/>
            <a:r>
              <a:rPr lang="pt-BR" sz="1350" dirty="0">
                <a:solidFill>
                  <a:prstClr val="black"/>
                </a:solidFill>
                <a:latin typeface="Calibri" panose="020F0502020204030204"/>
              </a:rPr>
              <a:t>Emite baixa de estoque e entrega produto</a:t>
            </a:r>
          </a:p>
        </p:txBody>
      </p:sp>
      <p:sp>
        <p:nvSpPr>
          <p:cNvPr id="10" name="CaixaDeTexto 9">
            <a:extLst>
              <a:ext uri="{FF2B5EF4-FFF2-40B4-BE49-F238E27FC236}">
                <a16:creationId xmlns:a16="http://schemas.microsoft.com/office/drawing/2014/main" id="{9FFFDF13-5E2F-4936-955C-291AA27F01C5}"/>
              </a:ext>
            </a:extLst>
          </p:cNvPr>
          <p:cNvSpPr txBox="1"/>
          <p:nvPr/>
        </p:nvSpPr>
        <p:spPr>
          <a:xfrm>
            <a:off x="3616487" y="2427779"/>
            <a:ext cx="616999" cy="300082"/>
          </a:xfrm>
          <a:prstGeom prst="rect">
            <a:avLst/>
          </a:prstGeom>
          <a:noFill/>
          <a:ln>
            <a:solidFill>
              <a:schemeClr val="tx1"/>
            </a:solidFill>
          </a:ln>
        </p:spPr>
        <p:txBody>
          <a:bodyPr wrap="square" rtlCol="0">
            <a:spAutoFit/>
          </a:bodyPr>
          <a:lstStyle/>
          <a:p>
            <a:pPr defTabSz="685800"/>
            <a:r>
              <a:rPr lang="pt-BR" sz="1350" dirty="0">
                <a:solidFill>
                  <a:prstClr val="black"/>
                </a:solidFill>
                <a:latin typeface="Calibri" panose="020F0502020204030204"/>
              </a:rPr>
              <a:t>Não</a:t>
            </a:r>
          </a:p>
        </p:txBody>
      </p:sp>
      <p:sp>
        <p:nvSpPr>
          <p:cNvPr id="11" name="CaixaDeTexto 10">
            <a:extLst>
              <a:ext uri="{FF2B5EF4-FFF2-40B4-BE49-F238E27FC236}">
                <a16:creationId xmlns:a16="http://schemas.microsoft.com/office/drawing/2014/main" id="{52269FD2-C1D2-4E05-9555-4E2AF142A760}"/>
              </a:ext>
            </a:extLst>
          </p:cNvPr>
          <p:cNvSpPr txBox="1"/>
          <p:nvPr/>
        </p:nvSpPr>
        <p:spPr>
          <a:xfrm>
            <a:off x="4423605" y="2223874"/>
            <a:ext cx="1884839" cy="507831"/>
          </a:xfrm>
          <a:prstGeom prst="rect">
            <a:avLst/>
          </a:prstGeom>
          <a:noFill/>
          <a:ln>
            <a:solidFill>
              <a:schemeClr val="tx1"/>
            </a:solidFill>
          </a:ln>
        </p:spPr>
        <p:txBody>
          <a:bodyPr wrap="square" rtlCol="0">
            <a:spAutoFit/>
          </a:bodyPr>
          <a:lstStyle/>
          <a:p>
            <a:pPr defTabSz="685800"/>
            <a:r>
              <a:rPr lang="pt-BR" sz="1350" dirty="0">
                <a:solidFill>
                  <a:prstClr val="black"/>
                </a:solidFill>
                <a:latin typeface="Calibri" panose="020F0502020204030204"/>
              </a:rPr>
              <a:t>Verificação se possui ata de registro de preços.</a:t>
            </a:r>
          </a:p>
        </p:txBody>
      </p:sp>
      <p:sp>
        <p:nvSpPr>
          <p:cNvPr id="12" name="CaixaDeTexto 11">
            <a:extLst>
              <a:ext uri="{FF2B5EF4-FFF2-40B4-BE49-F238E27FC236}">
                <a16:creationId xmlns:a16="http://schemas.microsoft.com/office/drawing/2014/main" id="{0D80425C-985B-46EA-84CA-92769083BFEF}"/>
              </a:ext>
            </a:extLst>
          </p:cNvPr>
          <p:cNvSpPr txBox="1"/>
          <p:nvPr/>
        </p:nvSpPr>
        <p:spPr>
          <a:xfrm>
            <a:off x="2280727" y="2876929"/>
            <a:ext cx="1137452" cy="715581"/>
          </a:xfrm>
          <a:prstGeom prst="rect">
            <a:avLst/>
          </a:prstGeom>
          <a:noFill/>
          <a:ln>
            <a:solidFill>
              <a:schemeClr val="tx1"/>
            </a:solidFill>
          </a:ln>
        </p:spPr>
        <p:txBody>
          <a:bodyPr wrap="square" rtlCol="0">
            <a:spAutoFit/>
          </a:bodyPr>
          <a:lstStyle/>
          <a:p>
            <a:pPr defTabSz="685800"/>
            <a:r>
              <a:rPr lang="pt-BR" sz="1350" dirty="0">
                <a:solidFill>
                  <a:prstClr val="black"/>
                </a:solidFill>
                <a:latin typeface="Calibri" panose="020F0502020204030204"/>
              </a:rPr>
              <a:t>Ata de Registro de Preços</a:t>
            </a:r>
          </a:p>
        </p:txBody>
      </p:sp>
      <p:sp>
        <p:nvSpPr>
          <p:cNvPr id="13" name="CaixaDeTexto 12">
            <a:extLst>
              <a:ext uri="{FF2B5EF4-FFF2-40B4-BE49-F238E27FC236}">
                <a16:creationId xmlns:a16="http://schemas.microsoft.com/office/drawing/2014/main" id="{F3D00B93-C9FC-402B-A766-5675912BAEA5}"/>
              </a:ext>
            </a:extLst>
          </p:cNvPr>
          <p:cNvSpPr txBox="1"/>
          <p:nvPr/>
        </p:nvSpPr>
        <p:spPr>
          <a:xfrm>
            <a:off x="3614310" y="2873330"/>
            <a:ext cx="616999" cy="300082"/>
          </a:xfrm>
          <a:prstGeom prst="rect">
            <a:avLst/>
          </a:prstGeom>
          <a:noFill/>
          <a:ln>
            <a:solidFill>
              <a:schemeClr val="tx1"/>
            </a:solidFill>
          </a:ln>
        </p:spPr>
        <p:txBody>
          <a:bodyPr wrap="square" rtlCol="0">
            <a:spAutoFit/>
          </a:bodyPr>
          <a:lstStyle/>
          <a:p>
            <a:pPr defTabSz="685800"/>
            <a:r>
              <a:rPr lang="pt-BR" sz="1350" dirty="0">
                <a:solidFill>
                  <a:prstClr val="black"/>
                </a:solidFill>
                <a:latin typeface="Calibri" panose="020F0502020204030204"/>
              </a:rPr>
              <a:t>Sim</a:t>
            </a:r>
          </a:p>
        </p:txBody>
      </p:sp>
      <p:sp>
        <p:nvSpPr>
          <p:cNvPr id="14" name="CaixaDeTexto 13">
            <a:extLst>
              <a:ext uri="{FF2B5EF4-FFF2-40B4-BE49-F238E27FC236}">
                <a16:creationId xmlns:a16="http://schemas.microsoft.com/office/drawing/2014/main" id="{C517927D-68C0-46FB-B07E-EA3D8BC342B7}"/>
              </a:ext>
            </a:extLst>
          </p:cNvPr>
          <p:cNvSpPr txBox="1"/>
          <p:nvPr/>
        </p:nvSpPr>
        <p:spPr>
          <a:xfrm>
            <a:off x="4427790" y="2873330"/>
            <a:ext cx="1884839" cy="300082"/>
          </a:xfrm>
          <a:prstGeom prst="rect">
            <a:avLst/>
          </a:prstGeom>
          <a:noFill/>
          <a:ln>
            <a:solidFill>
              <a:schemeClr val="tx1"/>
            </a:solidFill>
          </a:ln>
        </p:spPr>
        <p:txBody>
          <a:bodyPr wrap="square" rtlCol="0">
            <a:spAutoFit/>
          </a:bodyPr>
          <a:lstStyle/>
          <a:p>
            <a:pPr defTabSz="685800"/>
            <a:r>
              <a:rPr lang="pt-BR" sz="1350" dirty="0">
                <a:solidFill>
                  <a:prstClr val="black"/>
                </a:solidFill>
                <a:latin typeface="Calibri" panose="020F0502020204030204"/>
              </a:rPr>
              <a:t>Emite ordem de compra</a:t>
            </a:r>
          </a:p>
        </p:txBody>
      </p:sp>
      <p:sp>
        <p:nvSpPr>
          <p:cNvPr id="15" name="CaixaDeTexto 14">
            <a:extLst>
              <a:ext uri="{FF2B5EF4-FFF2-40B4-BE49-F238E27FC236}">
                <a16:creationId xmlns:a16="http://schemas.microsoft.com/office/drawing/2014/main" id="{21B0A64A-4574-4B68-8B59-302656F0E683}"/>
              </a:ext>
            </a:extLst>
          </p:cNvPr>
          <p:cNvSpPr txBox="1"/>
          <p:nvPr/>
        </p:nvSpPr>
        <p:spPr>
          <a:xfrm>
            <a:off x="3612783" y="3283001"/>
            <a:ext cx="616999" cy="300082"/>
          </a:xfrm>
          <a:prstGeom prst="rect">
            <a:avLst/>
          </a:prstGeom>
          <a:noFill/>
          <a:ln>
            <a:solidFill>
              <a:schemeClr val="tx1"/>
            </a:solidFill>
          </a:ln>
        </p:spPr>
        <p:txBody>
          <a:bodyPr wrap="square" rtlCol="0">
            <a:spAutoFit/>
          </a:bodyPr>
          <a:lstStyle/>
          <a:p>
            <a:pPr defTabSz="685800"/>
            <a:r>
              <a:rPr lang="pt-BR" sz="1350" dirty="0">
                <a:solidFill>
                  <a:prstClr val="black"/>
                </a:solidFill>
                <a:latin typeface="Calibri" panose="020F0502020204030204"/>
              </a:rPr>
              <a:t>Não</a:t>
            </a:r>
          </a:p>
        </p:txBody>
      </p:sp>
      <p:sp>
        <p:nvSpPr>
          <p:cNvPr id="17" name="CaixaDeTexto 16">
            <a:extLst>
              <a:ext uri="{FF2B5EF4-FFF2-40B4-BE49-F238E27FC236}">
                <a16:creationId xmlns:a16="http://schemas.microsoft.com/office/drawing/2014/main" id="{5FF80648-D0C9-4C1A-81D9-FB4B3E687560}"/>
              </a:ext>
            </a:extLst>
          </p:cNvPr>
          <p:cNvSpPr txBox="1"/>
          <p:nvPr/>
        </p:nvSpPr>
        <p:spPr>
          <a:xfrm>
            <a:off x="4426252" y="3283528"/>
            <a:ext cx="1884839" cy="300082"/>
          </a:xfrm>
          <a:prstGeom prst="rect">
            <a:avLst/>
          </a:prstGeom>
          <a:noFill/>
          <a:ln>
            <a:solidFill>
              <a:schemeClr val="tx1"/>
            </a:solidFill>
          </a:ln>
        </p:spPr>
        <p:txBody>
          <a:bodyPr wrap="square" rtlCol="0">
            <a:spAutoFit/>
          </a:bodyPr>
          <a:lstStyle/>
          <a:p>
            <a:pPr defTabSz="685800"/>
            <a:r>
              <a:rPr lang="pt-BR" sz="1350" dirty="0">
                <a:solidFill>
                  <a:prstClr val="black"/>
                </a:solidFill>
                <a:latin typeface="Calibri" panose="020F0502020204030204"/>
              </a:rPr>
              <a:t>Central de compras</a:t>
            </a:r>
          </a:p>
        </p:txBody>
      </p:sp>
      <p:sp>
        <p:nvSpPr>
          <p:cNvPr id="18" name="CaixaDeTexto 17">
            <a:extLst>
              <a:ext uri="{FF2B5EF4-FFF2-40B4-BE49-F238E27FC236}">
                <a16:creationId xmlns:a16="http://schemas.microsoft.com/office/drawing/2014/main" id="{DF744CC5-AE82-4A93-8337-C3B2DA1FE33B}"/>
              </a:ext>
            </a:extLst>
          </p:cNvPr>
          <p:cNvSpPr txBox="1"/>
          <p:nvPr/>
        </p:nvSpPr>
        <p:spPr>
          <a:xfrm>
            <a:off x="1967856" y="3869769"/>
            <a:ext cx="1137452" cy="300082"/>
          </a:xfrm>
          <a:prstGeom prst="rect">
            <a:avLst/>
          </a:prstGeom>
          <a:noFill/>
          <a:ln>
            <a:solidFill>
              <a:schemeClr val="tx1"/>
            </a:solidFill>
          </a:ln>
        </p:spPr>
        <p:txBody>
          <a:bodyPr wrap="square" rtlCol="0">
            <a:spAutoFit/>
          </a:bodyPr>
          <a:lstStyle/>
          <a:p>
            <a:pPr defTabSz="685800"/>
            <a:r>
              <a:rPr lang="pt-BR" sz="1350" dirty="0">
                <a:solidFill>
                  <a:prstClr val="black"/>
                </a:solidFill>
                <a:latin typeface="Calibri" panose="020F0502020204030204"/>
              </a:rPr>
              <a:t>Orçamentos</a:t>
            </a:r>
          </a:p>
        </p:txBody>
      </p:sp>
      <p:sp>
        <p:nvSpPr>
          <p:cNvPr id="19" name="CaixaDeTexto 18">
            <a:extLst>
              <a:ext uri="{FF2B5EF4-FFF2-40B4-BE49-F238E27FC236}">
                <a16:creationId xmlns:a16="http://schemas.microsoft.com/office/drawing/2014/main" id="{EFBBE333-36D1-4907-AB5A-ED6ADB754A60}"/>
              </a:ext>
            </a:extLst>
          </p:cNvPr>
          <p:cNvSpPr txBox="1"/>
          <p:nvPr/>
        </p:nvSpPr>
        <p:spPr>
          <a:xfrm>
            <a:off x="3296210" y="3867332"/>
            <a:ext cx="1664562" cy="507831"/>
          </a:xfrm>
          <a:prstGeom prst="rect">
            <a:avLst/>
          </a:prstGeom>
          <a:noFill/>
          <a:ln>
            <a:solidFill>
              <a:schemeClr val="tx1"/>
            </a:solidFill>
          </a:ln>
        </p:spPr>
        <p:txBody>
          <a:bodyPr wrap="square" rtlCol="0">
            <a:spAutoFit/>
          </a:bodyPr>
          <a:lstStyle/>
          <a:p>
            <a:pPr defTabSz="685800"/>
            <a:r>
              <a:rPr lang="pt-BR" sz="1350" dirty="0">
                <a:solidFill>
                  <a:prstClr val="black"/>
                </a:solidFill>
                <a:latin typeface="Calibri" panose="020F0502020204030204"/>
              </a:rPr>
              <a:t>Comissão de licitação</a:t>
            </a:r>
          </a:p>
        </p:txBody>
      </p:sp>
      <p:sp>
        <p:nvSpPr>
          <p:cNvPr id="20" name="CaixaDeTexto 19">
            <a:extLst>
              <a:ext uri="{FF2B5EF4-FFF2-40B4-BE49-F238E27FC236}">
                <a16:creationId xmlns:a16="http://schemas.microsoft.com/office/drawing/2014/main" id="{47F726CC-D035-4AA1-8A81-FCE3F0131C8F}"/>
              </a:ext>
            </a:extLst>
          </p:cNvPr>
          <p:cNvSpPr txBox="1"/>
          <p:nvPr/>
        </p:nvSpPr>
        <p:spPr>
          <a:xfrm>
            <a:off x="5160284" y="3872704"/>
            <a:ext cx="1137452" cy="507831"/>
          </a:xfrm>
          <a:prstGeom prst="rect">
            <a:avLst/>
          </a:prstGeom>
          <a:noFill/>
          <a:ln>
            <a:solidFill>
              <a:schemeClr val="tx1"/>
            </a:solidFill>
          </a:ln>
        </p:spPr>
        <p:txBody>
          <a:bodyPr wrap="square" rtlCol="0">
            <a:spAutoFit/>
          </a:bodyPr>
          <a:lstStyle/>
          <a:p>
            <a:pPr defTabSz="685800"/>
            <a:r>
              <a:rPr lang="pt-BR" sz="1350" dirty="0">
                <a:solidFill>
                  <a:prstClr val="black"/>
                </a:solidFill>
                <a:latin typeface="Calibri" panose="020F0502020204030204"/>
              </a:rPr>
              <a:t>Compra direta</a:t>
            </a:r>
          </a:p>
        </p:txBody>
      </p:sp>
      <p:sp>
        <p:nvSpPr>
          <p:cNvPr id="21" name="CaixaDeTexto 20">
            <a:extLst>
              <a:ext uri="{FF2B5EF4-FFF2-40B4-BE49-F238E27FC236}">
                <a16:creationId xmlns:a16="http://schemas.microsoft.com/office/drawing/2014/main" id="{5A61BE43-38DA-4B31-AB81-F03EF9F9CB7A}"/>
              </a:ext>
            </a:extLst>
          </p:cNvPr>
          <p:cNvSpPr txBox="1"/>
          <p:nvPr/>
        </p:nvSpPr>
        <p:spPr>
          <a:xfrm>
            <a:off x="5150708" y="4250869"/>
            <a:ext cx="1137452" cy="300082"/>
          </a:xfrm>
          <a:prstGeom prst="rect">
            <a:avLst/>
          </a:prstGeom>
          <a:noFill/>
          <a:ln>
            <a:solidFill>
              <a:schemeClr val="tx1"/>
            </a:solidFill>
          </a:ln>
        </p:spPr>
        <p:txBody>
          <a:bodyPr wrap="square" rtlCol="0">
            <a:spAutoFit/>
          </a:bodyPr>
          <a:lstStyle/>
          <a:p>
            <a:pPr defTabSz="685800"/>
            <a:r>
              <a:rPr lang="pt-BR" sz="1350" dirty="0">
                <a:solidFill>
                  <a:prstClr val="black"/>
                </a:solidFill>
                <a:latin typeface="Calibri" panose="020F0502020204030204"/>
              </a:rPr>
              <a:t>Licitação</a:t>
            </a:r>
          </a:p>
        </p:txBody>
      </p:sp>
      <p:sp>
        <p:nvSpPr>
          <p:cNvPr id="22" name="CaixaDeTexto 21">
            <a:extLst>
              <a:ext uri="{FF2B5EF4-FFF2-40B4-BE49-F238E27FC236}">
                <a16:creationId xmlns:a16="http://schemas.microsoft.com/office/drawing/2014/main" id="{6519EB01-8EB5-43EC-9AD6-0E262465116A}"/>
              </a:ext>
            </a:extLst>
          </p:cNvPr>
          <p:cNvSpPr txBox="1"/>
          <p:nvPr/>
        </p:nvSpPr>
        <p:spPr>
          <a:xfrm>
            <a:off x="6481282" y="3867332"/>
            <a:ext cx="1836716" cy="507831"/>
          </a:xfrm>
          <a:prstGeom prst="rect">
            <a:avLst/>
          </a:prstGeom>
          <a:noFill/>
          <a:ln>
            <a:solidFill>
              <a:schemeClr val="tx1"/>
            </a:solidFill>
          </a:ln>
        </p:spPr>
        <p:txBody>
          <a:bodyPr wrap="square" rtlCol="0">
            <a:spAutoFit/>
          </a:bodyPr>
          <a:lstStyle/>
          <a:p>
            <a:pPr defTabSz="685800"/>
            <a:r>
              <a:rPr lang="pt-BR" sz="1350" dirty="0">
                <a:solidFill>
                  <a:prstClr val="black"/>
                </a:solidFill>
                <a:latin typeface="Calibri" panose="020F0502020204030204"/>
              </a:rPr>
              <a:t>Emite ordem de compra</a:t>
            </a:r>
          </a:p>
        </p:txBody>
      </p:sp>
      <p:sp>
        <p:nvSpPr>
          <p:cNvPr id="23" name="CaixaDeTexto 22">
            <a:extLst>
              <a:ext uri="{FF2B5EF4-FFF2-40B4-BE49-F238E27FC236}">
                <a16:creationId xmlns:a16="http://schemas.microsoft.com/office/drawing/2014/main" id="{CFFDCF3D-644A-413E-82BF-2FBC3100B256}"/>
              </a:ext>
            </a:extLst>
          </p:cNvPr>
          <p:cNvSpPr txBox="1"/>
          <p:nvPr/>
        </p:nvSpPr>
        <p:spPr>
          <a:xfrm>
            <a:off x="193089" y="2435746"/>
            <a:ext cx="1890944" cy="507831"/>
          </a:xfrm>
          <a:prstGeom prst="rect">
            <a:avLst/>
          </a:prstGeom>
          <a:noFill/>
          <a:ln>
            <a:solidFill>
              <a:schemeClr val="tx1"/>
            </a:solidFill>
          </a:ln>
        </p:spPr>
        <p:txBody>
          <a:bodyPr wrap="square" rtlCol="0">
            <a:spAutoFit/>
          </a:bodyPr>
          <a:lstStyle/>
          <a:p>
            <a:pPr defTabSz="685800"/>
            <a:r>
              <a:rPr lang="pt-BR" sz="1350" dirty="0">
                <a:solidFill>
                  <a:prstClr val="black"/>
                </a:solidFill>
                <a:latin typeface="Calibri" panose="020F0502020204030204"/>
              </a:rPr>
              <a:t>Unidade Movimentadora</a:t>
            </a:r>
          </a:p>
        </p:txBody>
      </p:sp>
      <p:sp>
        <p:nvSpPr>
          <p:cNvPr id="24" name="CaixaDeTexto 23">
            <a:extLst>
              <a:ext uri="{FF2B5EF4-FFF2-40B4-BE49-F238E27FC236}">
                <a16:creationId xmlns:a16="http://schemas.microsoft.com/office/drawing/2014/main" id="{5BADAB0D-332D-4C5D-B060-62D6C486DFE6}"/>
              </a:ext>
            </a:extLst>
          </p:cNvPr>
          <p:cNvSpPr txBox="1"/>
          <p:nvPr/>
        </p:nvSpPr>
        <p:spPr>
          <a:xfrm>
            <a:off x="7484976" y="2869505"/>
            <a:ext cx="1642923" cy="715581"/>
          </a:xfrm>
          <a:prstGeom prst="rect">
            <a:avLst/>
          </a:prstGeom>
          <a:noFill/>
          <a:ln>
            <a:solidFill>
              <a:schemeClr val="tx1"/>
            </a:solidFill>
          </a:ln>
        </p:spPr>
        <p:txBody>
          <a:bodyPr wrap="square" rtlCol="0">
            <a:spAutoFit/>
          </a:bodyPr>
          <a:lstStyle/>
          <a:p>
            <a:pPr defTabSz="685800"/>
            <a:r>
              <a:rPr lang="pt-BR" sz="1350" dirty="0">
                <a:solidFill>
                  <a:prstClr val="black"/>
                </a:solidFill>
                <a:latin typeface="Calibri" panose="020F0502020204030204"/>
              </a:rPr>
              <a:t>Liquidação física – unid. movimentadora</a:t>
            </a:r>
          </a:p>
        </p:txBody>
      </p:sp>
      <p:cxnSp>
        <p:nvCxnSpPr>
          <p:cNvPr id="26" name="Conector de Seta Reta 25">
            <a:extLst>
              <a:ext uri="{FF2B5EF4-FFF2-40B4-BE49-F238E27FC236}">
                <a16:creationId xmlns:a16="http://schemas.microsoft.com/office/drawing/2014/main" id="{FDA34F46-A388-4909-8AFC-AC975FFAE5A6}"/>
              </a:ext>
            </a:extLst>
          </p:cNvPr>
          <p:cNvCxnSpPr/>
          <p:nvPr/>
        </p:nvCxnSpPr>
        <p:spPr>
          <a:xfrm>
            <a:off x="712433" y="1742838"/>
            <a:ext cx="0" cy="1397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Conector de Seta Reta 26">
            <a:extLst>
              <a:ext uri="{FF2B5EF4-FFF2-40B4-BE49-F238E27FC236}">
                <a16:creationId xmlns:a16="http://schemas.microsoft.com/office/drawing/2014/main" id="{F6FAE4C7-8CCC-4F22-A61D-F9D123570D8F}"/>
              </a:ext>
            </a:extLst>
          </p:cNvPr>
          <p:cNvCxnSpPr/>
          <p:nvPr/>
        </p:nvCxnSpPr>
        <p:spPr>
          <a:xfrm>
            <a:off x="713540" y="2230001"/>
            <a:ext cx="0" cy="1397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Conector de Seta Reta 30">
            <a:extLst>
              <a:ext uri="{FF2B5EF4-FFF2-40B4-BE49-F238E27FC236}">
                <a16:creationId xmlns:a16="http://schemas.microsoft.com/office/drawing/2014/main" id="{62A45E96-9AF7-441E-A662-C8FAE705CFCA}"/>
              </a:ext>
            </a:extLst>
          </p:cNvPr>
          <p:cNvCxnSpPr>
            <a:cxnSpLocks/>
          </p:cNvCxnSpPr>
          <p:nvPr/>
        </p:nvCxnSpPr>
        <p:spPr>
          <a:xfrm flipV="1">
            <a:off x="3442380" y="2176843"/>
            <a:ext cx="146204" cy="702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8" name="Conector de Seta Reta 37">
            <a:extLst>
              <a:ext uri="{FF2B5EF4-FFF2-40B4-BE49-F238E27FC236}">
                <a16:creationId xmlns:a16="http://schemas.microsoft.com/office/drawing/2014/main" id="{AE04E54C-3BA6-410E-A1B4-CE2A00D7BE47}"/>
              </a:ext>
            </a:extLst>
          </p:cNvPr>
          <p:cNvCxnSpPr>
            <a:cxnSpLocks/>
          </p:cNvCxnSpPr>
          <p:nvPr/>
        </p:nvCxnSpPr>
        <p:spPr>
          <a:xfrm flipV="1">
            <a:off x="4255800" y="1924198"/>
            <a:ext cx="146204" cy="702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9" name="Conector: Angulado 48">
            <a:extLst>
              <a:ext uri="{FF2B5EF4-FFF2-40B4-BE49-F238E27FC236}">
                <a16:creationId xmlns:a16="http://schemas.microsoft.com/office/drawing/2014/main" id="{3E3015F9-40A5-4CA7-B588-9F3B738581E5}"/>
              </a:ext>
            </a:extLst>
          </p:cNvPr>
          <p:cNvCxnSpPr>
            <a:cxnSpLocks/>
          </p:cNvCxnSpPr>
          <p:nvPr/>
        </p:nvCxnSpPr>
        <p:spPr>
          <a:xfrm rot="5400000">
            <a:off x="3166915" y="1481901"/>
            <a:ext cx="238958" cy="4433839"/>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8" name="Conector de Seta Reta 57">
            <a:extLst>
              <a:ext uri="{FF2B5EF4-FFF2-40B4-BE49-F238E27FC236}">
                <a16:creationId xmlns:a16="http://schemas.microsoft.com/office/drawing/2014/main" id="{E85C3DAE-CE9C-4695-ACA4-D828790A8381}"/>
              </a:ext>
            </a:extLst>
          </p:cNvPr>
          <p:cNvCxnSpPr>
            <a:cxnSpLocks/>
          </p:cNvCxnSpPr>
          <p:nvPr/>
        </p:nvCxnSpPr>
        <p:spPr>
          <a:xfrm>
            <a:off x="3446330" y="3011830"/>
            <a:ext cx="14620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9" name="Conector de Seta Reta 58">
            <a:extLst>
              <a:ext uri="{FF2B5EF4-FFF2-40B4-BE49-F238E27FC236}">
                <a16:creationId xmlns:a16="http://schemas.microsoft.com/office/drawing/2014/main" id="{2FDC1351-915C-4FAA-B5BB-B487C5E03084}"/>
              </a:ext>
            </a:extLst>
          </p:cNvPr>
          <p:cNvCxnSpPr>
            <a:cxnSpLocks/>
          </p:cNvCxnSpPr>
          <p:nvPr/>
        </p:nvCxnSpPr>
        <p:spPr>
          <a:xfrm>
            <a:off x="3445359" y="3429000"/>
            <a:ext cx="14620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8" name="Conector de Seta Reta 67">
            <a:extLst>
              <a:ext uri="{FF2B5EF4-FFF2-40B4-BE49-F238E27FC236}">
                <a16:creationId xmlns:a16="http://schemas.microsoft.com/office/drawing/2014/main" id="{72DB255E-DC01-4C8D-B8CD-B43A682A64C0}"/>
              </a:ext>
            </a:extLst>
          </p:cNvPr>
          <p:cNvCxnSpPr>
            <a:cxnSpLocks/>
          </p:cNvCxnSpPr>
          <p:nvPr/>
        </p:nvCxnSpPr>
        <p:spPr>
          <a:xfrm>
            <a:off x="4248992" y="3011830"/>
            <a:ext cx="14620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9" name="Conector de Seta Reta 68">
            <a:extLst>
              <a:ext uri="{FF2B5EF4-FFF2-40B4-BE49-F238E27FC236}">
                <a16:creationId xmlns:a16="http://schemas.microsoft.com/office/drawing/2014/main" id="{F96B2BEC-89E5-4E96-A120-18CB7191DCA9}"/>
              </a:ext>
            </a:extLst>
          </p:cNvPr>
          <p:cNvCxnSpPr>
            <a:cxnSpLocks/>
          </p:cNvCxnSpPr>
          <p:nvPr/>
        </p:nvCxnSpPr>
        <p:spPr>
          <a:xfrm>
            <a:off x="4255800" y="3421501"/>
            <a:ext cx="14620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0" name="Conector de Seta Reta 69">
            <a:extLst>
              <a:ext uri="{FF2B5EF4-FFF2-40B4-BE49-F238E27FC236}">
                <a16:creationId xmlns:a16="http://schemas.microsoft.com/office/drawing/2014/main" id="{6652B95F-F0BF-4536-9EF8-F3707F9F4E26}"/>
              </a:ext>
            </a:extLst>
          </p:cNvPr>
          <p:cNvCxnSpPr>
            <a:cxnSpLocks/>
          </p:cNvCxnSpPr>
          <p:nvPr/>
        </p:nvCxnSpPr>
        <p:spPr>
          <a:xfrm>
            <a:off x="6343917" y="3011830"/>
            <a:ext cx="14620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2" name="Conector de Seta Reta 71">
            <a:extLst>
              <a:ext uri="{FF2B5EF4-FFF2-40B4-BE49-F238E27FC236}">
                <a16:creationId xmlns:a16="http://schemas.microsoft.com/office/drawing/2014/main" id="{C77EA95E-AD0F-4367-A7A5-4E9125C680FA}"/>
              </a:ext>
            </a:extLst>
          </p:cNvPr>
          <p:cNvCxnSpPr/>
          <p:nvPr/>
        </p:nvCxnSpPr>
        <p:spPr>
          <a:xfrm>
            <a:off x="5022609" y="4174496"/>
            <a:ext cx="106469" cy="1059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3" name="CaixaDeTexto 72">
            <a:extLst>
              <a:ext uri="{FF2B5EF4-FFF2-40B4-BE49-F238E27FC236}">
                <a16:creationId xmlns:a16="http://schemas.microsoft.com/office/drawing/2014/main" id="{F7DD2FD6-AA49-4B94-BF14-FC8110AF9CCD}"/>
              </a:ext>
            </a:extLst>
          </p:cNvPr>
          <p:cNvSpPr txBox="1"/>
          <p:nvPr/>
        </p:nvSpPr>
        <p:spPr>
          <a:xfrm>
            <a:off x="7481089" y="4694177"/>
            <a:ext cx="1642924" cy="715581"/>
          </a:xfrm>
          <a:prstGeom prst="rect">
            <a:avLst/>
          </a:prstGeom>
          <a:noFill/>
          <a:ln>
            <a:solidFill>
              <a:schemeClr val="tx1"/>
            </a:solidFill>
          </a:ln>
        </p:spPr>
        <p:txBody>
          <a:bodyPr wrap="square" rtlCol="0">
            <a:spAutoFit/>
          </a:bodyPr>
          <a:lstStyle/>
          <a:p>
            <a:pPr defTabSz="685800"/>
            <a:r>
              <a:rPr lang="pt-BR" sz="1350" dirty="0">
                <a:solidFill>
                  <a:prstClr val="black"/>
                </a:solidFill>
                <a:latin typeface="Calibri" panose="020F0502020204030204"/>
              </a:rPr>
              <a:t>Liquidação física – unid. movimentadora</a:t>
            </a:r>
          </a:p>
        </p:txBody>
      </p:sp>
      <p:cxnSp>
        <p:nvCxnSpPr>
          <p:cNvPr id="76" name="Conector: Angulado 75">
            <a:extLst>
              <a:ext uri="{FF2B5EF4-FFF2-40B4-BE49-F238E27FC236}">
                <a16:creationId xmlns:a16="http://schemas.microsoft.com/office/drawing/2014/main" id="{AD20D1EB-B248-49FA-8BA7-24DD2EC99AEE}"/>
              </a:ext>
            </a:extLst>
          </p:cNvPr>
          <p:cNvCxnSpPr>
            <a:cxnSpLocks/>
          </p:cNvCxnSpPr>
          <p:nvPr/>
        </p:nvCxnSpPr>
        <p:spPr>
          <a:xfrm rot="5400000">
            <a:off x="3162964" y="2430659"/>
            <a:ext cx="238958" cy="4433839"/>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77" name="CaixaDeTexto 76">
            <a:extLst>
              <a:ext uri="{FF2B5EF4-FFF2-40B4-BE49-F238E27FC236}">
                <a16:creationId xmlns:a16="http://schemas.microsoft.com/office/drawing/2014/main" id="{F0B015E9-716B-48A5-9409-DFC3BCA91992}"/>
              </a:ext>
            </a:extLst>
          </p:cNvPr>
          <p:cNvSpPr txBox="1"/>
          <p:nvPr/>
        </p:nvSpPr>
        <p:spPr>
          <a:xfrm>
            <a:off x="191080" y="4838163"/>
            <a:ext cx="1584665" cy="300082"/>
          </a:xfrm>
          <a:prstGeom prst="rect">
            <a:avLst/>
          </a:prstGeom>
          <a:noFill/>
          <a:ln>
            <a:solidFill>
              <a:schemeClr val="tx1"/>
            </a:solidFill>
          </a:ln>
        </p:spPr>
        <p:txBody>
          <a:bodyPr wrap="square" rtlCol="0">
            <a:spAutoFit/>
          </a:bodyPr>
          <a:lstStyle/>
          <a:p>
            <a:pPr defTabSz="685800"/>
            <a:r>
              <a:rPr lang="pt-BR" sz="1350" dirty="0">
                <a:solidFill>
                  <a:prstClr val="black"/>
                </a:solidFill>
                <a:latin typeface="Calibri" panose="020F0502020204030204"/>
              </a:rPr>
              <a:t>Central de licitações</a:t>
            </a:r>
          </a:p>
        </p:txBody>
      </p:sp>
      <p:sp>
        <p:nvSpPr>
          <p:cNvPr id="78" name="CaixaDeTexto 77">
            <a:extLst>
              <a:ext uri="{FF2B5EF4-FFF2-40B4-BE49-F238E27FC236}">
                <a16:creationId xmlns:a16="http://schemas.microsoft.com/office/drawing/2014/main" id="{59353559-2B46-41F3-BD6D-7AC9D7043D5E}"/>
              </a:ext>
            </a:extLst>
          </p:cNvPr>
          <p:cNvSpPr txBox="1"/>
          <p:nvPr/>
        </p:nvSpPr>
        <p:spPr>
          <a:xfrm>
            <a:off x="1951210" y="4838163"/>
            <a:ext cx="1584665" cy="300082"/>
          </a:xfrm>
          <a:prstGeom prst="rect">
            <a:avLst/>
          </a:prstGeom>
          <a:noFill/>
          <a:ln>
            <a:solidFill>
              <a:schemeClr val="tx1"/>
            </a:solidFill>
          </a:ln>
        </p:spPr>
        <p:txBody>
          <a:bodyPr wrap="square" rtlCol="0">
            <a:spAutoFit/>
          </a:bodyPr>
          <a:lstStyle/>
          <a:p>
            <a:pPr defTabSz="685800"/>
            <a:r>
              <a:rPr lang="pt-BR" sz="1350" dirty="0">
                <a:solidFill>
                  <a:prstClr val="black"/>
                </a:solidFill>
                <a:latin typeface="Calibri" panose="020F0502020204030204"/>
              </a:rPr>
              <a:t>Termo de referência</a:t>
            </a:r>
          </a:p>
        </p:txBody>
      </p:sp>
      <p:sp>
        <p:nvSpPr>
          <p:cNvPr id="80" name="CaixaDeTexto 79">
            <a:extLst>
              <a:ext uri="{FF2B5EF4-FFF2-40B4-BE49-F238E27FC236}">
                <a16:creationId xmlns:a16="http://schemas.microsoft.com/office/drawing/2014/main" id="{0DCD79B6-3C3F-4951-B434-CF0531ADB0C2}"/>
              </a:ext>
            </a:extLst>
          </p:cNvPr>
          <p:cNvSpPr txBox="1"/>
          <p:nvPr/>
        </p:nvSpPr>
        <p:spPr>
          <a:xfrm>
            <a:off x="3697401" y="4833433"/>
            <a:ext cx="1507262" cy="300082"/>
          </a:xfrm>
          <a:prstGeom prst="rect">
            <a:avLst/>
          </a:prstGeom>
          <a:noFill/>
          <a:ln>
            <a:solidFill>
              <a:schemeClr val="tx1"/>
            </a:solidFill>
          </a:ln>
        </p:spPr>
        <p:txBody>
          <a:bodyPr wrap="square" rtlCol="0">
            <a:spAutoFit/>
          </a:bodyPr>
          <a:lstStyle/>
          <a:p>
            <a:pPr defTabSz="685800"/>
            <a:r>
              <a:rPr lang="pt-BR" sz="1350" dirty="0">
                <a:solidFill>
                  <a:prstClr val="black"/>
                </a:solidFill>
                <a:latin typeface="Calibri" panose="020F0502020204030204"/>
              </a:rPr>
              <a:t>Processo licitatório</a:t>
            </a:r>
          </a:p>
        </p:txBody>
      </p:sp>
      <p:sp>
        <p:nvSpPr>
          <p:cNvPr id="81" name="CaixaDeTexto 80">
            <a:extLst>
              <a:ext uri="{FF2B5EF4-FFF2-40B4-BE49-F238E27FC236}">
                <a16:creationId xmlns:a16="http://schemas.microsoft.com/office/drawing/2014/main" id="{AF71983C-E4CB-4DF5-84CB-B98E8073FAAF}"/>
              </a:ext>
            </a:extLst>
          </p:cNvPr>
          <p:cNvSpPr txBox="1"/>
          <p:nvPr/>
        </p:nvSpPr>
        <p:spPr>
          <a:xfrm>
            <a:off x="5389051" y="4833434"/>
            <a:ext cx="1137452" cy="715581"/>
          </a:xfrm>
          <a:prstGeom prst="rect">
            <a:avLst/>
          </a:prstGeom>
          <a:noFill/>
          <a:ln>
            <a:solidFill>
              <a:schemeClr val="tx1"/>
            </a:solidFill>
          </a:ln>
        </p:spPr>
        <p:txBody>
          <a:bodyPr wrap="square" rtlCol="0">
            <a:spAutoFit/>
          </a:bodyPr>
          <a:lstStyle/>
          <a:p>
            <a:pPr defTabSz="685800"/>
            <a:r>
              <a:rPr lang="pt-BR" sz="1350" dirty="0">
                <a:solidFill>
                  <a:prstClr val="black"/>
                </a:solidFill>
                <a:latin typeface="Calibri" panose="020F0502020204030204"/>
              </a:rPr>
              <a:t>Adjudicação/Homologação</a:t>
            </a:r>
          </a:p>
        </p:txBody>
      </p:sp>
      <p:sp>
        <p:nvSpPr>
          <p:cNvPr id="86" name="CaixaDeTexto 85">
            <a:extLst>
              <a:ext uri="{FF2B5EF4-FFF2-40B4-BE49-F238E27FC236}">
                <a16:creationId xmlns:a16="http://schemas.microsoft.com/office/drawing/2014/main" id="{905C176F-3BB5-4CE9-955C-09C81953EDB2}"/>
              </a:ext>
            </a:extLst>
          </p:cNvPr>
          <p:cNvSpPr txBox="1"/>
          <p:nvPr/>
        </p:nvSpPr>
        <p:spPr>
          <a:xfrm>
            <a:off x="6509109" y="2879200"/>
            <a:ext cx="817574" cy="507831"/>
          </a:xfrm>
          <a:prstGeom prst="rect">
            <a:avLst/>
          </a:prstGeom>
          <a:noFill/>
          <a:ln>
            <a:solidFill>
              <a:schemeClr val="tx1"/>
            </a:solidFill>
          </a:ln>
        </p:spPr>
        <p:txBody>
          <a:bodyPr wrap="square" rtlCol="0">
            <a:spAutoFit/>
          </a:bodyPr>
          <a:lstStyle/>
          <a:p>
            <a:pPr defTabSz="685800"/>
            <a:r>
              <a:rPr lang="pt-BR" sz="1350" dirty="0">
                <a:solidFill>
                  <a:prstClr val="black"/>
                </a:solidFill>
                <a:latin typeface="Calibri" panose="020F0502020204030204"/>
              </a:rPr>
              <a:t>Empenho</a:t>
            </a:r>
          </a:p>
        </p:txBody>
      </p:sp>
      <p:sp>
        <p:nvSpPr>
          <p:cNvPr id="89" name="CaixaDeTexto 88">
            <a:extLst>
              <a:ext uri="{FF2B5EF4-FFF2-40B4-BE49-F238E27FC236}">
                <a16:creationId xmlns:a16="http://schemas.microsoft.com/office/drawing/2014/main" id="{B7374564-6DE6-41A3-8754-0D4DCDDE28E1}"/>
              </a:ext>
            </a:extLst>
          </p:cNvPr>
          <p:cNvSpPr txBox="1"/>
          <p:nvPr/>
        </p:nvSpPr>
        <p:spPr>
          <a:xfrm>
            <a:off x="7475039" y="4290109"/>
            <a:ext cx="842958" cy="507831"/>
          </a:xfrm>
          <a:prstGeom prst="rect">
            <a:avLst/>
          </a:prstGeom>
          <a:noFill/>
          <a:ln>
            <a:solidFill>
              <a:schemeClr val="tx1"/>
            </a:solidFill>
          </a:ln>
        </p:spPr>
        <p:txBody>
          <a:bodyPr wrap="square" rtlCol="0">
            <a:spAutoFit/>
          </a:bodyPr>
          <a:lstStyle/>
          <a:p>
            <a:pPr defTabSz="685800"/>
            <a:r>
              <a:rPr lang="pt-BR" sz="1350" dirty="0">
                <a:solidFill>
                  <a:prstClr val="black"/>
                </a:solidFill>
                <a:latin typeface="Calibri" panose="020F0502020204030204"/>
              </a:rPr>
              <a:t>Empenho</a:t>
            </a:r>
          </a:p>
        </p:txBody>
      </p:sp>
      <p:cxnSp>
        <p:nvCxnSpPr>
          <p:cNvPr id="91" name="Conector de Seta Reta 90">
            <a:extLst>
              <a:ext uri="{FF2B5EF4-FFF2-40B4-BE49-F238E27FC236}">
                <a16:creationId xmlns:a16="http://schemas.microsoft.com/office/drawing/2014/main" id="{4E8304D0-481D-41B1-8252-53F434FB0640}"/>
              </a:ext>
            </a:extLst>
          </p:cNvPr>
          <p:cNvCxnSpPr>
            <a:cxnSpLocks/>
          </p:cNvCxnSpPr>
          <p:nvPr/>
        </p:nvCxnSpPr>
        <p:spPr>
          <a:xfrm>
            <a:off x="7334885" y="3011830"/>
            <a:ext cx="14620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3" name="CaixaDeTexto 92">
            <a:extLst>
              <a:ext uri="{FF2B5EF4-FFF2-40B4-BE49-F238E27FC236}">
                <a16:creationId xmlns:a16="http://schemas.microsoft.com/office/drawing/2014/main" id="{DF338EE0-22F3-43F2-B809-8E239693FD95}"/>
              </a:ext>
            </a:extLst>
          </p:cNvPr>
          <p:cNvSpPr txBox="1"/>
          <p:nvPr/>
        </p:nvSpPr>
        <p:spPr>
          <a:xfrm>
            <a:off x="5521113" y="5496412"/>
            <a:ext cx="765997" cy="507831"/>
          </a:xfrm>
          <a:prstGeom prst="rect">
            <a:avLst/>
          </a:prstGeom>
          <a:noFill/>
          <a:ln>
            <a:solidFill>
              <a:schemeClr val="tx1"/>
            </a:solidFill>
          </a:ln>
        </p:spPr>
        <p:txBody>
          <a:bodyPr wrap="square" rtlCol="0">
            <a:spAutoFit/>
          </a:bodyPr>
          <a:lstStyle/>
          <a:p>
            <a:pPr defTabSz="685800"/>
            <a:r>
              <a:rPr lang="pt-BR" sz="1350" dirty="0">
                <a:solidFill>
                  <a:prstClr val="black"/>
                </a:solidFill>
                <a:latin typeface="Calibri" panose="020F0502020204030204"/>
              </a:rPr>
              <a:t>Contrato</a:t>
            </a:r>
          </a:p>
        </p:txBody>
      </p:sp>
      <p:sp>
        <p:nvSpPr>
          <p:cNvPr id="98" name="CaixaDeTexto 97">
            <a:extLst>
              <a:ext uri="{FF2B5EF4-FFF2-40B4-BE49-F238E27FC236}">
                <a16:creationId xmlns:a16="http://schemas.microsoft.com/office/drawing/2014/main" id="{44D969A9-66B5-4887-8BDA-B85F5BDEA28F}"/>
              </a:ext>
            </a:extLst>
          </p:cNvPr>
          <p:cNvSpPr txBox="1"/>
          <p:nvPr/>
        </p:nvSpPr>
        <p:spPr>
          <a:xfrm>
            <a:off x="6476752" y="5496412"/>
            <a:ext cx="842958" cy="507831"/>
          </a:xfrm>
          <a:prstGeom prst="rect">
            <a:avLst/>
          </a:prstGeom>
          <a:noFill/>
          <a:ln>
            <a:solidFill>
              <a:schemeClr val="tx1"/>
            </a:solidFill>
          </a:ln>
        </p:spPr>
        <p:txBody>
          <a:bodyPr wrap="square" rtlCol="0">
            <a:spAutoFit/>
          </a:bodyPr>
          <a:lstStyle/>
          <a:p>
            <a:pPr defTabSz="685800"/>
            <a:r>
              <a:rPr lang="pt-BR" sz="1350" dirty="0">
                <a:solidFill>
                  <a:prstClr val="black"/>
                </a:solidFill>
                <a:latin typeface="Calibri" panose="020F0502020204030204"/>
              </a:rPr>
              <a:t>Empenho</a:t>
            </a:r>
          </a:p>
        </p:txBody>
      </p:sp>
      <p:sp>
        <p:nvSpPr>
          <p:cNvPr id="99" name="CaixaDeTexto 98">
            <a:extLst>
              <a:ext uri="{FF2B5EF4-FFF2-40B4-BE49-F238E27FC236}">
                <a16:creationId xmlns:a16="http://schemas.microsoft.com/office/drawing/2014/main" id="{C2DD6546-0522-4659-B101-421FB03AEDCC}"/>
              </a:ext>
            </a:extLst>
          </p:cNvPr>
          <p:cNvSpPr txBox="1"/>
          <p:nvPr/>
        </p:nvSpPr>
        <p:spPr>
          <a:xfrm>
            <a:off x="7481101" y="5481594"/>
            <a:ext cx="1642924" cy="715581"/>
          </a:xfrm>
          <a:prstGeom prst="rect">
            <a:avLst/>
          </a:prstGeom>
          <a:noFill/>
          <a:ln>
            <a:solidFill>
              <a:schemeClr val="tx1"/>
            </a:solidFill>
          </a:ln>
        </p:spPr>
        <p:txBody>
          <a:bodyPr wrap="square" rtlCol="0">
            <a:spAutoFit/>
          </a:bodyPr>
          <a:lstStyle/>
          <a:p>
            <a:pPr defTabSz="685800"/>
            <a:r>
              <a:rPr lang="pt-BR" sz="1350" dirty="0">
                <a:solidFill>
                  <a:prstClr val="black"/>
                </a:solidFill>
                <a:latin typeface="Calibri" panose="020F0502020204030204"/>
              </a:rPr>
              <a:t>Liquidação física – unid. movimentadora</a:t>
            </a:r>
          </a:p>
        </p:txBody>
      </p:sp>
      <p:cxnSp>
        <p:nvCxnSpPr>
          <p:cNvPr id="107" name="Conector de Seta Reta 106">
            <a:extLst>
              <a:ext uri="{FF2B5EF4-FFF2-40B4-BE49-F238E27FC236}">
                <a16:creationId xmlns:a16="http://schemas.microsoft.com/office/drawing/2014/main" id="{EAF6EFCF-B066-4FCB-80B3-3420131BF695}"/>
              </a:ext>
            </a:extLst>
          </p:cNvPr>
          <p:cNvCxnSpPr>
            <a:cxnSpLocks/>
          </p:cNvCxnSpPr>
          <p:nvPr/>
        </p:nvCxnSpPr>
        <p:spPr>
          <a:xfrm>
            <a:off x="2109556" y="2574246"/>
            <a:ext cx="14620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9" name="Conector de Seta Reta 108">
            <a:extLst>
              <a:ext uri="{FF2B5EF4-FFF2-40B4-BE49-F238E27FC236}">
                <a16:creationId xmlns:a16="http://schemas.microsoft.com/office/drawing/2014/main" id="{14E6B2C7-FC4D-470E-B7D5-82677942F239}"/>
              </a:ext>
            </a:extLst>
          </p:cNvPr>
          <p:cNvCxnSpPr>
            <a:cxnSpLocks/>
          </p:cNvCxnSpPr>
          <p:nvPr/>
        </p:nvCxnSpPr>
        <p:spPr>
          <a:xfrm>
            <a:off x="3442380" y="2569877"/>
            <a:ext cx="14620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0" name="Conector de Seta Reta 109">
            <a:extLst>
              <a:ext uri="{FF2B5EF4-FFF2-40B4-BE49-F238E27FC236}">
                <a16:creationId xmlns:a16="http://schemas.microsoft.com/office/drawing/2014/main" id="{1C33A2C9-C98F-4B5A-BD36-A430DA935A23}"/>
              </a:ext>
            </a:extLst>
          </p:cNvPr>
          <p:cNvCxnSpPr>
            <a:cxnSpLocks/>
          </p:cNvCxnSpPr>
          <p:nvPr/>
        </p:nvCxnSpPr>
        <p:spPr>
          <a:xfrm>
            <a:off x="4255800" y="2577644"/>
            <a:ext cx="14620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1" name="Conector de Seta Reta 110">
            <a:extLst>
              <a:ext uri="{FF2B5EF4-FFF2-40B4-BE49-F238E27FC236}">
                <a16:creationId xmlns:a16="http://schemas.microsoft.com/office/drawing/2014/main" id="{DDC180ED-7D2D-455F-881D-D60F9878F479}"/>
              </a:ext>
            </a:extLst>
          </p:cNvPr>
          <p:cNvCxnSpPr>
            <a:cxnSpLocks/>
          </p:cNvCxnSpPr>
          <p:nvPr/>
        </p:nvCxnSpPr>
        <p:spPr>
          <a:xfrm>
            <a:off x="1811323" y="4012627"/>
            <a:ext cx="14620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2" name="Conector de Seta Reta 111">
            <a:extLst>
              <a:ext uri="{FF2B5EF4-FFF2-40B4-BE49-F238E27FC236}">
                <a16:creationId xmlns:a16="http://schemas.microsoft.com/office/drawing/2014/main" id="{A8878484-ED05-43DF-AD42-B7BAE1C0182E}"/>
              </a:ext>
            </a:extLst>
          </p:cNvPr>
          <p:cNvCxnSpPr>
            <a:cxnSpLocks/>
          </p:cNvCxnSpPr>
          <p:nvPr/>
        </p:nvCxnSpPr>
        <p:spPr>
          <a:xfrm>
            <a:off x="3124110" y="4027051"/>
            <a:ext cx="14620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3" name="Conector de Seta Reta 112">
            <a:extLst>
              <a:ext uri="{FF2B5EF4-FFF2-40B4-BE49-F238E27FC236}">
                <a16:creationId xmlns:a16="http://schemas.microsoft.com/office/drawing/2014/main" id="{8B52BAB9-975B-4197-B723-C6F07872FA32}"/>
              </a:ext>
            </a:extLst>
          </p:cNvPr>
          <p:cNvCxnSpPr>
            <a:cxnSpLocks/>
          </p:cNvCxnSpPr>
          <p:nvPr/>
        </p:nvCxnSpPr>
        <p:spPr>
          <a:xfrm>
            <a:off x="4982874" y="4028158"/>
            <a:ext cx="14620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4" name="Conector de Seta Reta 113">
            <a:extLst>
              <a:ext uri="{FF2B5EF4-FFF2-40B4-BE49-F238E27FC236}">
                <a16:creationId xmlns:a16="http://schemas.microsoft.com/office/drawing/2014/main" id="{AAB27CD8-973B-4504-A5B0-FDF632CCFFBB}"/>
              </a:ext>
            </a:extLst>
          </p:cNvPr>
          <p:cNvCxnSpPr>
            <a:cxnSpLocks/>
          </p:cNvCxnSpPr>
          <p:nvPr/>
        </p:nvCxnSpPr>
        <p:spPr>
          <a:xfrm>
            <a:off x="6328419" y="4020392"/>
            <a:ext cx="14620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5" name="Conector de Seta Reta 114">
            <a:extLst>
              <a:ext uri="{FF2B5EF4-FFF2-40B4-BE49-F238E27FC236}">
                <a16:creationId xmlns:a16="http://schemas.microsoft.com/office/drawing/2014/main" id="{18DB444E-A268-4D10-9D1B-E9C992B86176}"/>
              </a:ext>
            </a:extLst>
          </p:cNvPr>
          <p:cNvCxnSpPr>
            <a:cxnSpLocks/>
          </p:cNvCxnSpPr>
          <p:nvPr/>
        </p:nvCxnSpPr>
        <p:spPr>
          <a:xfrm>
            <a:off x="1799184" y="5001676"/>
            <a:ext cx="14620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6" name="Conector de Seta Reta 115">
            <a:extLst>
              <a:ext uri="{FF2B5EF4-FFF2-40B4-BE49-F238E27FC236}">
                <a16:creationId xmlns:a16="http://schemas.microsoft.com/office/drawing/2014/main" id="{226F0037-C19B-4944-94D1-8F66246C9ED5}"/>
              </a:ext>
            </a:extLst>
          </p:cNvPr>
          <p:cNvCxnSpPr>
            <a:cxnSpLocks/>
          </p:cNvCxnSpPr>
          <p:nvPr/>
        </p:nvCxnSpPr>
        <p:spPr>
          <a:xfrm>
            <a:off x="3544762" y="4996129"/>
            <a:ext cx="14620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7" name="Conector de Seta Reta 116">
            <a:extLst>
              <a:ext uri="{FF2B5EF4-FFF2-40B4-BE49-F238E27FC236}">
                <a16:creationId xmlns:a16="http://schemas.microsoft.com/office/drawing/2014/main" id="{49766B9B-B20A-49C7-82C5-D1C21357EBBE}"/>
              </a:ext>
            </a:extLst>
          </p:cNvPr>
          <p:cNvCxnSpPr>
            <a:cxnSpLocks/>
          </p:cNvCxnSpPr>
          <p:nvPr/>
        </p:nvCxnSpPr>
        <p:spPr>
          <a:xfrm>
            <a:off x="5223755" y="5003896"/>
            <a:ext cx="14620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8" name="Conector de Seta Reta 117">
            <a:extLst>
              <a:ext uri="{FF2B5EF4-FFF2-40B4-BE49-F238E27FC236}">
                <a16:creationId xmlns:a16="http://schemas.microsoft.com/office/drawing/2014/main" id="{A472F172-8F60-4BEB-9BCB-F3F375BC8753}"/>
              </a:ext>
            </a:extLst>
          </p:cNvPr>
          <p:cNvCxnSpPr>
            <a:cxnSpLocks/>
          </p:cNvCxnSpPr>
          <p:nvPr/>
        </p:nvCxnSpPr>
        <p:spPr>
          <a:xfrm>
            <a:off x="6315101" y="5634911"/>
            <a:ext cx="14620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1" name="Conector de Seta Reta 120">
            <a:extLst>
              <a:ext uri="{FF2B5EF4-FFF2-40B4-BE49-F238E27FC236}">
                <a16:creationId xmlns:a16="http://schemas.microsoft.com/office/drawing/2014/main" id="{C7F7F84D-5A93-4306-9A3B-4157A71576D0}"/>
              </a:ext>
            </a:extLst>
          </p:cNvPr>
          <p:cNvCxnSpPr/>
          <p:nvPr/>
        </p:nvCxnSpPr>
        <p:spPr>
          <a:xfrm>
            <a:off x="7340794" y="4188921"/>
            <a:ext cx="106469" cy="1059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2" name="Conector de Seta Reta 121">
            <a:extLst>
              <a:ext uri="{FF2B5EF4-FFF2-40B4-BE49-F238E27FC236}">
                <a16:creationId xmlns:a16="http://schemas.microsoft.com/office/drawing/2014/main" id="{F3CBD1F9-8B27-49EA-BDD9-64A2C80F2F19}"/>
              </a:ext>
            </a:extLst>
          </p:cNvPr>
          <p:cNvCxnSpPr/>
          <p:nvPr/>
        </p:nvCxnSpPr>
        <p:spPr>
          <a:xfrm>
            <a:off x="8339536" y="4581760"/>
            <a:ext cx="106469" cy="1059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3" name="Conector de Seta Reta 122">
            <a:extLst>
              <a:ext uri="{FF2B5EF4-FFF2-40B4-BE49-F238E27FC236}">
                <a16:creationId xmlns:a16="http://schemas.microsoft.com/office/drawing/2014/main" id="{44C96A46-6BB9-487D-9AF5-5F4896098E95}"/>
              </a:ext>
            </a:extLst>
          </p:cNvPr>
          <p:cNvCxnSpPr>
            <a:cxnSpLocks/>
          </p:cNvCxnSpPr>
          <p:nvPr/>
        </p:nvCxnSpPr>
        <p:spPr>
          <a:xfrm>
            <a:off x="7329986" y="5645307"/>
            <a:ext cx="14620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5" name="Conector de Seta Reta 124">
            <a:extLst>
              <a:ext uri="{FF2B5EF4-FFF2-40B4-BE49-F238E27FC236}">
                <a16:creationId xmlns:a16="http://schemas.microsoft.com/office/drawing/2014/main" id="{00C5EFF8-5534-45CE-A966-E3CDC41531FE}"/>
              </a:ext>
            </a:extLst>
          </p:cNvPr>
          <p:cNvCxnSpPr>
            <a:cxnSpLocks/>
          </p:cNvCxnSpPr>
          <p:nvPr/>
        </p:nvCxnSpPr>
        <p:spPr>
          <a:xfrm>
            <a:off x="5877477" y="5361647"/>
            <a:ext cx="0" cy="1066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2" name="Imagem 1">
            <a:extLst>
              <a:ext uri="{FF2B5EF4-FFF2-40B4-BE49-F238E27FC236}">
                <a16:creationId xmlns:a16="http://schemas.microsoft.com/office/drawing/2014/main" id="{A1A772E8-22F1-4E50-8B78-1E99D3C76429}"/>
              </a:ext>
            </a:extLst>
          </p:cNvPr>
          <p:cNvPicPr>
            <a:picLocks noChangeAspect="1"/>
          </p:cNvPicPr>
          <p:nvPr/>
        </p:nvPicPr>
        <p:blipFill>
          <a:blip r:embed="rId2"/>
          <a:stretch>
            <a:fillRect/>
          </a:stretch>
        </p:blipFill>
        <p:spPr>
          <a:xfrm rot="2590317">
            <a:off x="2085746" y="2951832"/>
            <a:ext cx="231668" cy="164606"/>
          </a:xfrm>
          <a:prstGeom prst="rect">
            <a:avLst/>
          </a:prstGeom>
        </p:spPr>
      </p:pic>
    </p:spTree>
    <p:extLst>
      <p:ext uri="{BB962C8B-B14F-4D97-AF65-F5344CB8AC3E}">
        <p14:creationId xmlns:p14="http://schemas.microsoft.com/office/powerpoint/2010/main" val="2434769264"/>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756C6AC-C463-A347-976D-C1D54DEC8CD4}"/>
              </a:ext>
            </a:extLst>
          </p:cNvPr>
          <p:cNvSpPr txBox="1"/>
          <p:nvPr/>
        </p:nvSpPr>
        <p:spPr>
          <a:xfrm>
            <a:off x="212365" y="262720"/>
            <a:ext cx="6448494" cy="830997"/>
          </a:xfrm>
          <a:prstGeom prst="rect">
            <a:avLst/>
          </a:prstGeom>
          <a:noFill/>
        </p:spPr>
        <p:txBody>
          <a:bodyPr wrap="square" rtlCol="0">
            <a:spAutoFit/>
          </a:bodyPr>
          <a:lstStyle/>
          <a:p>
            <a:pPr lvl="0"/>
            <a:r>
              <a:rPr lang="pt-BR" sz="4800" b="1" dirty="0">
                <a:solidFill>
                  <a:prstClr val="white"/>
                </a:solidFill>
              </a:rPr>
              <a:t>CONCLUSÃO</a:t>
            </a:r>
            <a:endParaRPr kumimoji="0" lang="pt-BR" sz="4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aixaDeTexto 2">
            <a:extLst>
              <a:ext uri="{FF2B5EF4-FFF2-40B4-BE49-F238E27FC236}">
                <a16:creationId xmlns:a16="http://schemas.microsoft.com/office/drawing/2014/main" id="{657FE47D-497B-174B-B8CE-EFF05AFBB1C1}"/>
              </a:ext>
            </a:extLst>
          </p:cNvPr>
          <p:cNvSpPr txBox="1"/>
          <p:nvPr/>
        </p:nvSpPr>
        <p:spPr>
          <a:xfrm>
            <a:off x="0" y="2809628"/>
            <a:ext cx="9144001" cy="3785652"/>
          </a:xfrm>
          <a:prstGeom prst="rect">
            <a:avLst/>
          </a:prstGeom>
          <a:noFill/>
        </p:spPr>
        <p:txBody>
          <a:bodyPr wrap="square" rtlCol="0">
            <a:spAutoFit/>
          </a:bodyPr>
          <a:lstStyle/>
          <a:p>
            <a:pPr lvl="0" algn="ctr"/>
            <a:r>
              <a:rPr lang="pt-BR" sz="4800" b="1" dirty="0">
                <a:solidFill>
                  <a:srgbClr val="148123"/>
                </a:solidFill>
              </a:rPr>
              <a:t>Ao encerrar o presente curso, destaco minha alegria e satisfação em ter convivido com vocês nessa experiência em um curso na forma presencial. </a:t>
            </a:r>
          </a:p>
        </p:txBody>
      </p:sp>
    </p:spTree>
    <p:extLst>
      <p:ext uri="{BB962C8B-B14F-4D97-AF65-F5344CB8AC3E}">
        <p14:creationId xmlns:p14="http://schemas.microsoft.com/office/powerpoint/2010/main" val="1216595609"/>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756C6AC-C463-A347-976D-C1D54DEC8CD4}"/>
              </a:ext>
            </a:extLst>
          </p:cNvPr>
          <p:cNvSpPr txBox="1"/>
          <p:nvPr/>
        </p:nvSpPr>
        <p:spPr>
          <a:xfrm>
            <a:off x="212365" y="262720"/>
            <a:ext cx="644849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white"/>
                </a:solidFill>
                <a:effectLst/>
                <a:uLnTx/>
                <a:uFillTx/>
                <a:latin typeface="Calibri" panose="020F0502020204030204"/>
                <a:ea typeface="+mn-ea"/>
                <a:cs typeface="+mn-cs"/>
              </a:rPr>
              <a:t>CONCLUSÃO</a:t>
            </a:r>
          </a:p>
        </p:txBody>
      </p:sp>
      <p:sp>
        <p:nvSpPr>
          <p:cNvPr id="3" name="CaixaDeTexto 2">
            <a:extLst>
              <a:ext uri="{FF2B5EF4-FFF2-40B4-BE49-F238E27FC236}">
                <a16:creationId xmlns:a16="http://schemas.microsoft.com/office/drawing/2014/main" id="{657FE47D-497B-174B-B8CE-EFF05AFBB1C1}"/>
              </a:ext>
            </a:extLst>
          </p:cNvPr>
          <p:cNvSpPr txBox="1"/>
          <p:nvPr/>
        </p:nvSpPr>
        <p:spPr>
          <a:xfrm>
            <a:off x="0" y="2809628"/>
            <a:ext cx="9144001" cy="2308324"/>
          </a:xfrm>
          <a:prstGeom prst="rect">
            <a:avLst/>
          </a:prstGeom>
          <a:noFill/>
        </p:spPr>
        <p:txBody>
          <a:bodyPr wrap="square" rtlCol="0">
            <a:spAutoFit/>
          </a:bodyPr>
          <a:lstStyle/>
          <a:p>
            <a:pPr lvl="0" algn="ctr"/>
            <a:r>
              <a:rPr lang="pt-BR" sz="4800" b="1" dirty="0">
                <a:solidFill>
                  <a:srgbClr val="148123"/>
                </a:solidFill>
              </a:rPr>
              <a:t>Seja útil para melhorar a qualidade de trabalho e, como consequência, tenhamos resultados efetivos.</a:t>
            </a:r>
            <a:endParaRPr kumimoji="0" lang="pt-BR" sz="4800" b="1" i="0" u="none" strike="noStrike" kern="1200" cap="none" spc="0" normalizeH="0" baseline="0" noProof="0" dirty="0">
              <a:ln>
                <a:noFill/>
              </a:ln>
              <a:solidFill>
                <a:srgbClr val="148123"/>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1313721"/>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756C6AC-C463-A347-976D-C1D54DEC8CD4}"/>
              </a:ext>
            </a:extLst>
          </p:cNvPr>
          <p:cNvSpPr txBox="1"/>
          <p:nvPr/>
        </p:nvSpPr>
        <p:spPr>
          <a:xfrm>
            <a:off x="212365" y="262720"/>
            <a:ext cx="644849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white"/>
                </a:solidFill>
                <a:effectLst/>
                <a:uLnTx/>
                <a:uFillTx/>
                <a:latin typeface="Calibri" panose="020F0502020204030204"/>
                <a:ea typeface="+mn-ea"/>
                <a:cs typeface="+mn-cs"/>
              </a:rPr>
              <a:t>CONCLUSÃO</a:t>
            </a:r>
          </a:p>
        </p:txBody>
      </p:sp>
      <p:sp>
        <p:nvSpPr>
          <p:cNvPr id="3" name="CaixaDeTexto 2">
            <a:extLst>
              <a:ext uri="{FF2B5EF4-FFF2-40B4-BE49-F238E27FC236}">
                <a16:creationId xmlns:a16="http://schemas.microsoft.com/office/drawing/2014/main" id="{657FE47D-497B-174B-B8CE-EFF05AFBB1C1}"/>
              </a:ext>
            </a:extLst>
          </p:cNvPr>
          <p:cNvSpPr txBox="1"/>
          <p:nvPr/>
        </p:nvSpPr>
        <p:spPr>
          <a:xfrm>
            <a:off x="0" y="2809628"/>
            <a:ext cx="9144001" cy="30469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srgbClr val="148123"/>
                </a:solidFill>
                <a:effectLst/>
                <a:uLnTx/>
                <a:uFillTx/>
                <a:latin typeface="Calibri" panose="020F0502020204030204"/>
                <a:ea typeface="+mn-ea"/>
                <a:cs typeface="+mn-cs"/>
              </a:rPr>
              <a:t>Que seja útil para melhorar a qualidade de trabalho e, como consequência, tenhamos resultados efetivos</a:t>
            </a:r>
          </a:p>
        </p:txBody>
      </p:sp>
    </p:spTree>
    <p:extLst>
      <p:ext uri="{BB962C8B-B14F-4D97-AF65-F5344CB8AC3E}">
        <p14:creationId xmlns:p14="http://schemas.microsoft.com/office/powerpoint/2010/main" val="1863094013"/>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5D3CF767-DF46-D846-A1BE-763B20017A8A}"/>
              </a:ext>
            </a:extLst>
          </p:cNvPr>
          <p:cNvSpPr txBox="1"/>
          <p:nvPr/>
        </p:nvSpPr>
        <p:spPr>
          <a:xfrm>
            <a:off x="0" y="4059040"/>
            <a:ext cx="9144000" cy="1107996"/>
          </a:xfrm>
          <a:prstGeom prst="rect">
            <a:avLst/>
          </a:prstGeom>
          <a:noFill/>
        </p:spPr>
        <p:txBody>
          <a:bodyPr wrap="square" rtlCol="0">
            <a:spAutoFit/>
          </a:bodyPr>
          <a:lstStyle/>
          <a:p>
            <a:pPr algn="ctr"/>
            <a:r>
              <a:rPr lang="pt-BR" sz="6600" b="1" dirty="0">
                <a:solidFill>
                  <a:srgbClr val="0048D6"/>
                </a:solidFill>
              </a:rPr>
              <a:t>Obrigado!</a:t>
            </a:r>
          </a:p>
        </p:txBody>
      </p:sp>
      <p:sp>
        <p:nvSpPr>
          <p:cNvPr id="6" name="CaixaDeTexto 5">
            <a:extLst>
              <a:ext uri="{FF2B5EF4-FFF2-40B4-BE49-F238E27FC236}">
                <a16:creationId xmlns:a16="http://schemas.microsoft.com/office/drawing/2014/main" id="{3D603D15-18F7-4249-80A5-80828CEDAEB9}"/>
              </a:ext>
            </a:extLst>
          </p:cNvPr>
          <p:cNvSpPr txBox="1"/>
          <p:nvPr/>
        </p:nvSpPr>
        <p:spPr>
          <a:xfrm>
            <a:off x="0" y="5051619"/>
            <a:ext cx="9144000" cy="523220"/>
          </a:xfrm>
          <a:prstGeom prst="rect">
            <a:avLst/>
          </a:prstGeom>
          <a:noFill/>
        </p:spPr>
        <p:txBody>
          <a:bodyPr wrap="square" rtlCol="0">
            <a:spAutoFit/>
          </a:bodyPr>
          <a:lstStyle/>
          <a:p>
            <a:pPr algn="ctr"/>
            <a:r>
              <a:rPr lang="pt-BR" sz="2800" dirty="0">
                <a:solidFill>
                  <a:srgbClr val="0048D6"/>
                </a:solidFill>
              </a:rPr>
              <a:t>Silmo </a:t>
            </a:r>
            <a:r>
              <a:rPr lang="pt-BR" sz="2800" dirty="0" err="1">
                <a:solidFill>
                  <a:srgbClr val="0048D6"/>
                </a:solidFill>
              </a:rPr>
              <a:t>Streit</a:t>
            </a:r>
            <a:r>
              <a:rPr lang="pt-BR" sz="2800" dirty="0">
                <a:solidFill>
                  <a:srgbClr val="0048D6"/>
                </a:solidFill>
              </a:rPr>
              <a:t>  •  silmo@avante.net.br</a:t>
            </a:r>
          </a:p>
        </p:txBody>
      </p:sp>
    </p:spTree>
    <p:extLst>
      <p:ext uri="{BB962C8B-B14F-4D97-AF65-F5344CB8AC3E}">
        <p14:creationId xmlns:p14="http://schemas.microsoft.com/office/powerpoint/2010/main" val="4028507859"/>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ema do Office">
  <a:themeElements>
    <a:clrScheme name="Tema do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o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luxo">
  <a:themeElements>
    <a:clrScheme name="Flux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ux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ux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1_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Flux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ux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Office Theme</Template>
  <TotalTime>10269</TotalTime>
  <Words>5636</Words>
  <Application>Microsoft Office PowerPoint</Application>
  <PresentationFormat>Apresentação na tela (4:3)</PresentationFormat>
  <Paragraphs>508</Paragraphs>
  <Slides>143</Slides>
  <Notes>0</Notes>
  <HiddenSlides>0</HiddenSlides>
  <MMClips>0</MMClips>
  <ScaleCrop>false</ScaleCrop>
  <HeadingPairs>
    <vt:vector size="6" baseType="variant">
      <vt:variant>
        <vt:lpstr>Fontes usadas</vt:lpstr>
      </vt:variant>
      <vt:variant>
        <vt:i4>8</vt:i4>
      </vt:variant>
      <vt:variant>
        <vt:lpstr>Tema</vt:lpstr>
      </vt:variant>
      <vt:variant>
        <vt:i4>3</vt:i4>
      </vt:variant>
      <vt:variant>
        <vt:lpstr>Títulos de slides</vt:lpstr>
      </vt:variant>
      <vt:variant>
        <vt:i4>143</vt:i4>
      </vt:variant>
    </vt:vector>
  </HeadingPairs>
  <TitlesOfParts>
    <vt:vector size="154" baseType="lpstr">
      <vt:lpstr>Arial</vt:lpstr>
      <vt:lpstr>Arial Black</vt:lpstr>
      <vt:lpstr>Calibri</vt:lpstr>
      <vt:lpstr>Calibri Light</vt:lpstr>
      <vt:lpstr>Constantia</vt:lpstr>
      <vt:lpstr>Times New Roman</vt:lpstr>
      <vt:lpstr>Wingdings</vt:lpstr>
      <vt:lpstr>Wingdings 2</vt:lpstr>
      <vt:lpstr>Tema do Office</vt:lpstr>
      <vt:lpstr>Fluxo</vt:lpstr>
      <vt:lpstr>1_Tema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Themaz</dc:creator>
  <cp:lastModifiedBy>ADM</cp:lastModifiedBy>
  <cp:revision>252</cp:revision>
  <dcterms:created xsi:type="dcterms:W3CDTF">2019-02-15T23:51:15Z</dcterms:created>
  <dcterms:modified xsi:type="dcterms:W3CDTF">2019-07-04T16:41:59Z</dcterms:modified>
</cp:coreProperties>
</file>