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86" r:id="rId3"/>
    <p:sldId id="416" r:id="rId4"/>
    <p:sldId id="417" r:id="rId5"/>
    <p:sldId id="418" r:id="rId6"/>
    <p:sldId id="389" r:id="rId7"/>
    <p:sldId id="401" r:id="rId8"/>
    <p:sldId id="390" r:id="rId9"/>
    <p:sldId id="415" r:id="rId10"/>
    <p:sldId id="396" r:id="rId11"/>
    <p:sldId id="391" r:id="rId12"/>
    <p:sldId id="393" r:id="rId13"/>
    <p:sldId id="392" r:id="rId14"/>
    <p:sldId id="394" r:id="rId15"/>
    <p:sldId id="395" r:id="rId16"/>
    <p:sldId id="402" r:id="rId17"/>
    <p:sldId id="404" r:id="rId18"/>
    <p:sldId id="403" r:id="rId19"/>
    <p:sldId id="410" r:id="rId20"/>
    <p:sldId id="383" r:id="rId21"/>
    <p:sldId id="384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26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38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23FDA-DFFC-4D0A-BE31-96B460F5829C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BD10-EC59-419E-B3D7-09DE79AA085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81695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C8A33A-B0B4-4B35-A210-9167D9ECDA52}" type="slidenum">
              <a:rPr lang="pt-BR" altLang="pt-BR">
                <a:latin typeface="Arial" pitchFamily="34" charset="0"/>
              </a:rPr>
              <a:pPr/>
              <a:t>18</a:t>
            </a:fld>
            <a:endParaRPr lang="pt-BR" altLang="pt-BR"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82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7790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8908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3057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8620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555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0023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3479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5904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531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7302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2288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121A5-7C30-4599-921B-0D4FF8F358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873888847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to com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379200" cy="6096000"/>
          </a:xfrm>
        </p:spPr>
        <p:txBody>
          <a:bodyPr rtlCol="0">
            <a:normAutofit/>
          </a:bodyPr>
          <a:lstStyle>
            <a:lvl1pPr algn="ctr" eaLnBrk="1" latinLnBrk="0" hangingPunct="1">
              <a:buNone/>
              <a:defRPr kumimoji="0" lang="pt-B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6172200"/>
            <a:ext cx="10972800" cy="571500"/>
          </a:xfrm>
        </p:spPr>
        <p:txBody>
          <a:bodyPr>
            <a:noAutofit/>
          </a:bodyPr>
          <a:lstStyle>
            <a:lvl1pPr algn="l" eaLnBrk="1" latinLnBrk="0" hangingPunct="1">
              <a:defRPr kumimoji="0" lang="pt-BR" sz="36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4849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2B936-FA00-49FF-B8CB-B8302C37CCC1}" type="datetimeFigureOut">
              <a:rPr lang="pt-BR" smtClean="0"/>
              <a:pPr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C2888-DC8D-4924-A473-AB640682BF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926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aro.edu.br/inde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frm=1&amp;source=images&amp;cd=&amp;cad=rja&amp;docid=lZopI86vhYb2kM&amp;tbnid=fX2AYoxyH9hvtM:&amp;ved=0CAUQjRw&amp;url=http://www.e-neurocapitalhumano.org/shop/detallenot.asp?notid=328&amp;ei=bcNlUbe7JIb48wS-nYHYDQ&amp;psig=AFQjCNF9dZAbSMWzxVvwxIpMRnXUBYxKAg&amp;ust=136570937611567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2963864" y="3573464"/>
            <a:ext cx="7704137" cy="885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8435" name="Subtítulo 4"/>
          <p:cNvSpPr>
            <a:spLocks noGrp="1"/>
          </p:cNvSpPr>
          <p:nvPr>
            <p:ph type="subTitle" idx="1"/>
          </p:nvPr>
        </p:nvSpPr>
        <p:spPr>
          <a:xfrm>
            <a:off x="3300549" y="5238932"/>
            <a:ext cx="6172200" cy="1371600"/>
          </a:xfrm>
        </p:spPr>
        <p:txBody>
          <a:bodyPr/>
          <a:lstStyle/>
          <a:p>
            <a:pPr algn="ctr" eaLnBrk="1" hangingPunct="1"/>
            <a:endParaRPr lang="en-US" altLang="pt-BR" sz="3200" dirty="0"/>
          </a:p>
        </p:txBody>
      </p:sp>
      <p:sp>
        <p:nvSpPr>
          <p:cNvPr id="18436" name="Retângulo 5"/>
          <p:cNvSpPr>
            <a:spLocks noChangeArrowheads="1"/>
          </p:cNvSpPr>
          <p:nvPr/>
        </p:nvSpPr>
        <p:spPr bwMode="auto">
          <a:xfrm>
            <a:off x="3792538" y="4260397"/>
            <a:ext cx="63357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pt-BR" sz="3600" b="1" dirty="0" smtClean="0">
              <a:solidFill>
                <a:srgbClr val="E75C01"/>
              </a:solidFill>
              <a:latin typeface="Century Schoolbook" panose="02040604050505020304" pitchFamily="18" charset="0"/>
            </a:endParaRPr>
          </a:p>
          <a:p>
            <a:pPr eaLnBrk="1" hangingPunct="1"/>
            <a:r>
              <a:rPr lang="en-US" altLang="pt-BR" sz="3600" b="1" dirty="0" smtClean="0">
                <a:solidFill>
                  <a:srgbClr val="E75C01"/>
                </a:solidFill>
                <a:latin typeface="Century Schoolbook" panose="02040604050505020304" pitchFamily="18" charset="0"/>
              </a:rPr>
              <a:t>SEJAM </a:t>
            </a:r>
            <a:r>
              <a:rPr lang="en-US" altLang="pt-BR" sz="3600" b="1" dirty="0">
                <a:solidFill>
                  <a:srgbClr val="E75C01"/>
                </a:solidFill>
                <a:latin typeface="Century Schoolbook" panose="02040604050505020304" pitchFamily="18" charset="0"/>
              </a:rPr>
              <a:t>BEM VINDOS!</a:t>
            </a:r>
          </a:p>
        </p:txBody>
      </p:sp>
      <p:pic>
        <p:nvPicPr>
          <p:cNvPr id="18437" name="Picture 2" descr="FARO - Faculdade de Rondônia">
            <a:hlinkClick r:id="rId2" tooltip="FARO - Faculdade de Rondônia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7713" y="476250"/>
            <a:ext cx="69850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4626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>
          <a:xfrm>
            <a:off x="2260600" y="319089"/>
            <a:ext cx="8001000" cy="1216025"/>
          </a:xfrm>
        </p:spPr>
        <p:txBody>
          <a:bodyPr/>
          <a:lstStyle/>
          <a:p>
            <a:r>
              <a:rPr lang="pt-BR" altLang="pt-BR" b="1" smtClean="0">
                <a:solidFill>
                  <a:schemeClr val="tx2"/>
                </a:solidFill>
                <a:latin typeface="AR JULIAN"/>
              </a:rPr>
              <a:t> 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966" y="1338943"/>
            <a:ext cx="10135120" cy="515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019300" y="4586755"/>
            <a:ext cx="8277225" cy="1216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pt-BR" sz="3200" b="1" dirty="0">
                <a:latin typeface="+mj-lt"/>
                <a:ea typeface="+mj-ea"/>
                <a:cs typeface="+mj-cs"/>
              </a:rPr>
              <a:t>             </a:t>
            </a:r>
            <a:r>
              <a:rPr lang="pt-BR" sz="4400" b="1" dirty="0">
                <a:latin typeface="+mj-lt"/>
                <a:ea typeface="+mj-ea"/>
                <a:cs typeface="+mj-cs"/>
              </a:rPr>
              <a:t>   </a:t>
            </a:r>
            <a:r>
              <a:rPr lang="pt-BR" sz="4400" b="1" dirty="0" smtClean="0">
                <a:latin typeface="+mj-lt"/>
                <a:ea typeface="+mj-ea"/>
                <a:cs typeface="+mj-cs"/>
              </a:rPr>
              <a:t>                                   </a:t>
            </a:r>
            <a:r>
              <a:rPr lang="pt-BR" sz="2800" b="1" dirty="0" smtClean="0">
                <a:latin typeface="+mj-lt"/>
                <a:ea typeface="+mj-ea"/>
                <a:cs typeface="+mj-cs"/>
              </a:rPr>
              <a:t>MELILA BRAGA </a:t>
            </a:r>
            <a:endParaRPr lang="pt-BR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9462" name="Retângulo 6"/>
          <p:cNvSpPr>
            <a:spLocks noChangeArrowheads="1"/>
          </p:cNvSpPr>
          <p:nvPr/>
        </p:nvSpPr>
        <p:spPr bwMode="auto">
          <a:xfrm>
            <a:off x="1200151" y="350278"/>
            <a:ext cx="92884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3600" b="1" i="1" dirty="0" smtClean="0">
                <a:latin typeface="Franklin Gothic Demi" panose="020B0703020102020204" pitchFamily="34" charset="0"/>
              </a:rPr>
              <a:t>COMUNICAÇÃO </a:t>
            </a:r>
            <a:r>
              <a:rPr lang="pt-BR" altLang="pt-BR" sz="3600" b="1" i="1" dirty="0" smtClean="0">
                <a:latin typeface="Franklin Gothic Demi" panose="020B0703020102020204" pitchFamily="34" charset="0"/>
              </a:rPr>
              <a:t>DE </a:t>
            </a:r>
            <a:r>
              <a:rPr lang="pt-BR" altLang="pt-BR" sz="3600" b="1" i="1" dirty="0" smtClean="0">
                <a:latin typeface="Franklin Gothic Demi" panose="020B0703020102020204" pitchFamily="34" charset="0"/>
              </a:rPr>
              <a:t>ALTA PERFORMANCE</a:t>
            </a:r>
            <a:endParaRPr lang="pt-BR" altLang="pt-BR" b="1" i="1" dirty="0">
              <a:solidFill>
                <a:srgbClr val="FFFFFF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594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 descr="0_6wCbDAcC1QMm_NNc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86" b="14286"/>
          <a:stretch>
            <a:fillRect/>
          </a:stretch>
        </p:blipFill>
        <p:spPr>
          <a:xfrm>
            <a:off x="0" y="891309"/>
            <a:ext cx="12192000" cy="5966691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03200" y="193964"/>
            <a:ext cx="10972800" cy="729672"/>
          </a:xfrm>
        </p:spPr>
        <p:txBody>
          <a:bodyPr/>
          <a:lstStyle/>
          <a:p>
            <a:pPr algn="ctr"/>
            <a:r>
              <a:rPr smtClean="0"/>
              <a:t>PINTURA RUPESTRE E A NECESSIDADE DE COMUNICAR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3" descr="download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9233" b="9233"/>
          <a:stretch>
            <a:fillRect/>
          </a:stretch>
        </p:blipFill>
        <p:spPr>
          <a:xfrm>
            <a:off x="110836" y="762000"/>
            <a:ext cx="11951855" cy="6096000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03200" y="0"/>
            <a:ext cx="10972800" cy="785091"/>
          </a:xfrm>
        </p:spPr>
        <p:txBody>
          <a:bodyPr/>
          <a:lstStyle/>
          <a:p>
            <a:pPr algn="ctr"/>
            <a:r>
              <a:rPr smtClean="0"/>
              <a:t>Importância da Comunicação para o Desenvolvimento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3" descr="download (1)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022" b="7022"/>
          <a:stretch>
            <a:fillRect/>
          </a:stretch>
        </p:blipFill>
        <p:spPr>
          <a:xfrm>
            <a:off x="0" y="863600"/>
            <a:ext cx="12192000" cy="5994400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03200" y="120073"/>
            <a:ext cx="10972800" cy="905163"/>
          </a:xfrm>
        </p:spPr>
        <p:txBody>
          <a:bodyPr/>
          <a:lstStyle/>
          <a:p>
            <a:pPr algn="ctr"/>
            <a:r>
              <a:rPr smtClean="0"/>
              <a:t>COMUNICAR: TORNAR COMUM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3" descr="Screenshot_20190627-103831_1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3242" b="13242"/>
          <a:stretch>
            <a:fillRect/>
          </a:stretch>
        </p:blipFill>
        <p:spPr>
          <a:xfrm>
            <a:off x="0" y="110836"/>
            <a:ext cx="12081164" cy="6585528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pt-BR" dirty="0" smtClean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316144" y="513196"/>
            <a:ext cx="5122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pt-BR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Programação</a:t>
            </a:r>
          </a:p>
        </p:txBody>
      </p:sp>
      <p:pic>
        <p:nvPicPr>
          <p:cNvPr id="4" name="Picture 2" descr="http://api.ning.com/files/nylQTtPtXb*rvX0UYcAbfyEK1qXU2GteowdCp251OVXdKVBVY1P73GMTrcWOfDLYOCMOPuXHqHFodoG99h-2j8B95M3DfR-d/pensamento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 flipH="1">
            <a:off x="8118764" y="2834212"/>
            <a:ext cx="3616812" cy="3237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517236" y="1700213"/>
            <a:ext cx="682567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pt-BR" altLang="pt-BR" sz="3000" dirty="0">
                <a:latin typeface="Century Gothic" panose="020B0502020202020204" pitchFamily="34" charset="0"/>
              </a:rPr>
              <a:t>Habilidade de organizar a </a:t>
            </a:r>
            <a:r>
              <a:rPr lang="pt-BR" altLang="pt-BR" sz="3000" dirty="0" smtClean="0">
                <a:latin typeface="Century Gothic" panose="020B0502020202020204" pitchFamily="34" charset="0"/>
              </a:rPr>
              <a:t>comunicação</a:t>
            </a:r>
            <a:endParaRPr lang="pt-BR" altLang="pt-BR" sz="3000" dirty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pt-BR" altLang="pt-BR" sz="2400" dirty="0" smtClean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pt-BR" altLang="pt-BR" sz="3000" dirty="0" smtClean="0">
                <a:latin typeface="Century Gothic" panose="020B0502020202020204" pitchFamily="34" charset="0"/>
              </a:rPr>
              <a:t>A </a:t>
            </a:r>
            <a:r>
              <a:rPr lang="pt-BR" altLang="pt-BR" sz="3000" dirty="0">
                <a:latin typeface="Century Gothic" panose="020B0502020202020204" pitchFamily="34" charset="0"/>
              </a:rPr>
              <a:t>maneira única segundo a qual cada </a:t>
            </a:r>
            <a:r>
              <a:rPr lang="pt-BR" altLang="pt-BR" sz="3000" dirty="0" smtClean="0">
                <a:latin typeface="Century Gothic" panose="020B0502020202020204" pitchFamily="34" charset="0"/>
              </a:rPr>
              <a:t>indivíduo produz </a:t>
            </a:r>
            <a:r>
              <a:rPr lang="pt-BR" altLang="pt-BR" sz="3000" dirty="0">
                <a:latin typeface="Century Gothic" panose="020B0502020202020204" pitchFamily="34" charset="0"/>
              </a:rPr>
              <a:t>o pensamento.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</p:txBody>
      </p:sp>
    </p:spTree>
    <p:extLst>
      <p:ext uri="{BB962C8B-B14F-4D97-AF65-F5344CB8AC3E}">
        <p14:creationId xmlns:p14="http://schemas.microsoft.com/office/powerpoint/2010/main" xmlns="" val="348566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703388" y="333375"/>
            <a:ext cx="8748712" cy="768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accent1"/>
            </a:outerShdw>
          </a:effectLst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IMPACTO NA COMUNICAÇÃO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-685800"/>
            <a:ext cx="7772400" cy="533400"/>
          </a:xfrm>
        </p:spPr>
        <p:txBody>
          <a:bodyPr/>
          <a:lstStyle/>
          <a:p>
            <a:pPr eaLnBrk="1" hangingPunct="1"/>
            <a:r>
              <a:rPr lang="pt-BR" altLang="pt-BR" sz="2400"/>
              <a:t>Impacto na Comunicação</a:t>
            </a:r>
          </a:p>
        </p:txBody>
      </p:sp>
      <p:pic>
        <p:nvPicPr>
          <p:cNvPr id="16388" name="Picture 4" descr="Pizza Partida Gra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179638"/>
            <a:ext cx="60198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72264" y="4365625"/>
            <a:ext cx="2160587" cy="2071688"/>
            <a:chOff x="3243" y="2750"/>
            <a:chExt cx="1361" cy="1305"/>
          </a:xfrm>
        </p:grpSpPr>
        <p:sp>
          <p:nvSpPr>
            <p:cNvPr id="16400" name="Text Box 7"/>
            <p:cNvSpPr txBox="1">
              <a:spLocks noChangeArrowheads="1"/>
            </p:cNvSpPr>
            <p:nvPr/>
          </p:nvSpPr>
          <p:spPr bwMode="auto">
            <a:xfrm>
              <a:off x="3243" y="3822"/>
              <a:ext cx="136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pt-BR" sz="1800" i="1">
                  <a:latin typeface="Arial Black" panose="020B0A04020102020204" pitchFamily="34" charset="0"/>
                </a:rPr>
                <a:t>PALAVRAS</a:t>
              </a:r>
              <a:endParaRPr lang="pt-BR" altLang="pt-BR" sz="1800" i="1">
                <a:latin typeface="Arial Black" panose="020B0A04020102020204" pitchFamily="34" charset="0"/>
              </a:endParaRPr>
            </a:p>
          </p:txBody>
        </p:sp>
        <p:sp>
          <p:nvSpPr>
            <p:cNvPr id="16401" name="Line 8"/>
            <p:cNvSpPr>
              <a:spLocks noChangeShapeType="1"/>
            </p:cNvSpPr>
            <p:nvPr/>
          </p:nvSpPr>
          <p:spPr bwMode="auto">
            <a:xfrm>
              <a:off x="3878" y="2750"/>
              <a:ext cx="0" cy="10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537450" y="1557339"/>
            <a:ext cx="1511300" cy="1800225"/>
            <a:chOff x="3606" y="981"/>
            <a:chExt cx="952" cy="861"/>
          </a:xfrm>
        </p:grpSpPr>
        <p:sp>
          <p:nvSpPr>
            <p:cNvPr id="16398" name="Text Box 10"/>
            <p:cNvSpPr txBox="1">
              <a:spLocks noChangeArrowheads="1"/>
            </p:cNvSpPr>
            <p:nvPr/>
          </p:nvSpPr>
          <p:spPr bwMode="auto">
            <a:xfrm>
              <a:off x="3606" y="981"/>
              <a:ext cx="952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pt-BR" sz="1800" i="1">
                  <a:latin typeface="Arial Black" panose="020B0A04020102020204" pitchFamily="34" charset="0"/>
                </a:rPr>
                <a:t>TOM DE VOZ</a:t>
              </a:r>
              <a:endParaRPr lang="pt-BR" altLang="pt-BR" sz="1800" i="1">
                <a:latin typeface="Arial Black" panose="020B0A04020102020204" pitchFamily="34" charset="0"/>
              </a:endParaRPr>
            </a:p>
          </p:txBody>
        </p:sp>
        <p:sp>
          <p:nvSpPr>
            <p:cNvPr id="16399" name="Line 11"/>
            <p:cNvSpPr>
              <a:spLocks noChangeShapeType="1"/>
            </p:cNvSpPr>
            <p:nvPr/>
          </p:nvSpPr>
          <p:spPr bwMode="auto">
            <a:xfrm flipV="1">
              <a:off x="4059" y="1253"/>
              <a:ext cx="0" cy="5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863975" y="1125538"/>
            <a:ext cx="2032000" cy="2590800"/>
            <a:chOff x="1120" y="799"/>
            <a:chExt cx="1280" cy="1270"/>
          </a:xfrm>
        </p:grpSpPr>
        <p:sp>
          <p:nvSpPr>
            <p:cNvPr id="16396" name="Text Box 13"/>
            <p:cNvSpPr txBox="1">
              <a:spLocks noChangeArrowheads="1"/>
            </p:cNvSpPr>
            <p:nvPr/>
          </p:nvSpPr>
          <p:spPr bwMode="auto">
            <a:xfrm>
              <a:off x="1120" y="799"/>
              <a:ext cx="128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pt-BR" sz="1600" i="1">
                  <a:latin typeface="Arial Black" panose="020B0A04020102020204" pitchFamily="34" charset="0"/>
                </a:rPr>
                <a:t>POSTURA EXPRESSÕES GESTOS</a:t>
              </a:r>
              <a:endParaRPr lang="pt-BR" altLang="pt-BR" sz="1600" i="1">
                <a:latin typeface="Arial Black" panose="020B0A04020102020204" pitchFamily="34" charset="0"/>
              </a:endParaRPr>
            </a:p>
          </p:txBody>
        </p:sp>
        <p:sp>
          <p:nvSpPr>
            <p:cNvPr id="16397" name="Line 14"/>
            <p:cNvSpPr>
              <a:spLocks noChangeShapeType="1"/>
            </p:cNvSpPr>
            <p:nvPr/>
          </p:nvSpPr>
          <p:spPr bwMode="auto">
            <a:xfrm flipV="1">
              <a:off x="1882" y="1162"/>
              <a:ext cx="0" cy="9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672263" y="3979863"/>
            <a:ext cx="15113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pt-BR" sz="2400" i="1">
                <a:solidFill>
                  <a:schemeClr val="bg1"/>
                </a:solidFill>
                <a:latin typeface="Arial Black" panose="020B0A04020102020204" pitchFamily="34" charset="0"/>
              </a:rPr>
              <a:t>7 %</a:t>
            </a:r>
            <a:endParaRPr lang="pt-BR" altLang="pt-BR" sz="2400" i="1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7248525" y="3116263"/>
            <a:ext cx="15113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pt-BR" sz="2400" i="1">
                <a:solidFill>
                  <a:schemeClr val="bg1"/>
                </a:solidFill>
                <a:latin typeface="Arial Black" panose="020B0A04020102020204" pitchFamily="34" charset="0"/>
              </a:rPr>
              <a:t>38 %</a:t>
            </a:r>
            <a:endParaRPr lang="pt-BR" altLang="pt-BR" sz="2400" i="1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4079875" y="3357563"/>
            <a:ext cx="15113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pt-BR" sz="2400" i="1">
                <a:solidFill>
                  <a:schemeClr val="bg1"/>
                </a:solidFill>
                <a:latin typeface="Arial Black" panose="020B0A04020102020204" pitchFamily="34" charset="0"/>
              </a:rPr>
              <a:t>55 %</a:t>
            </a:r>
            <a:endParaRPr lang="pt-BR" altLang="pt-BR" sz="2400" i="1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3810" name="Picture 18" descr="Curva Pizza com So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0656" y="1931988"/>
            <a:ext cx="6734175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8757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7" grpId="0"/>
      <p:bldP spid="33808" grpId="0"/>
      <p:bldP spid="338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3" descr="caras e bocas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278" b="15278"/>
          <a:stretch>
            <a:fillRect/>
          </a:stretch>
        </p:blipFill>
        <p:spPr>
          <a:xfrm>
            <a:off x="0" y="120073"/>
            <a:ext cx="12192000" cy="6603999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76200"/>
            <a:ext cx="1219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OS 5 CANAIS – VACOG</a:t>
            </a:r>
          </a:p>
        </p:txBody>
      </p:sp>
      <p:pic>
        <p:nvPicPr>
          <p:cNvPr id="6147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00" y="1571626"/>
            <a:ext cx="335280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magem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1" y="3643313"/>
            <a:ext cx="2783416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Imagem 5"/>
          <p:cNvPicPr>
            <a:picLocks noChangeAspect="1"/>
          </p:cNvPicPr>
          <p:nvPr/>
        </p:nvPicPr>
        <p:blipFill>
          <a:blip r:embed="rId4"/>
          <a:srcRect l="12967" t="11763" r="11687" b="18538"/>
          <a:stretch>
            <a:fillRect/>
          </a:stretch>
        </p:blipFill>
        <p:spPr bwMode="auto">
          <a:xfrm>
            <a:off x="1143001" y="4286251"/>
            <a:ext cx="2512484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Imagem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1" y="2928939"/>
            <a:ext cx="2743200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Imagem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96251" y="1143001"/>
            <a:ext cx="238336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4500" y="188914"/>
            <a:ext cx="11303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SISTEMAS </a:t>
            </a:r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REPRESENTACIONAIS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968501" y="2755900"/>
            <a:ext cx="8064500" cy="1752600"/>
            <a:chOff x="930" y="2018"/>
            <a:chExt cx="3810" cy="1104"/>
          </a:xfrm>
        </p:grpSpPr>
        <p:pic>
          <p:nvPicPr>
            <p:cNvPr id="7178" name="Picture 3" descr="Auditivo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92" y="2018"/>
              <a:ext cx="124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930" y="2256"/>
              <a:ext cx="235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sz="2800" b="1" u="sng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utura Md BT" pitchFamily="34" charset="0"/>
                </a:rPr>
                <a:t>AUDITIVOS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678518" y="4292600"/>
            <a:ext cx="8259233" cy="1676400"/>
            <a:chOff x="-440" y="2991"/>
            <a:chExt cx="4799" cy="1056"/>
          </a:xfrm>
        </p:grpSpPr>
        <p:pic>
          <p:nvPicPr>
            <p:cNvPr id="7176" name="Picture 2" descr="Cinestesic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79" y="2991"/>
              <a:ext cx="980" cy="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-440" y="3163"/>
              <a:ext cx="461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sz="2800" b="1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utura Md BT" pitchFamily="34" charset="0"/>
                </a:rPr>
                <a:t> </a:t>
              </a:r>
              <a:r>
                <a:rPr lang="pt-BR" sz="2800" b="1" u="sng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utura Md BT" pitchFamily="34" charset="0"/>
                </a:rPr>
                <a:t>CINESTÉSICOS</a:t>
              </a:r>
              <a:endParaRPr lang="pt-BR" sz="2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 Md BT" pitchFamily="34" charset="0"/>
              </a:endParaRPr>
            </a:p>
          </p:txBody>
        </p:sp>
      </p:grpSp>
      <p:grpSp>
        <p:nvGrpSpPr>
          <p:cNvPr id="5" name="Grupo 13"/>
          <p:cNvGrpSpPr>
            <a:grpSpLocks/>
          </p:cNvGrpSpPr>
          <p:nvPr/>
        </p:nvGrpSpPr>
        <p:grpSpPr bwMode="auto">
          <a:xfrm>
            <a:off x="1820334" y="981076"/>
            <a:ext cx="7827433" cy="1876425"/>
            <a:chOff x="3052936" y="1501574"/>
            <a:chExt cx="5870699" cy="1876425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3052936" y="2277862"/>
              <a:ext cx="3671966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sz="3200" b="1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utura Md BT" pitchFamily="34" charset="0"/>
                </a:rPr>
                <a:t> </a:t>
              </a:r>
              <a:r>
                <a:rPr lang="pt-BR" sz="3200" b="1" u="sng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utura Md BT" pitchFamily="34" charset="0"/>
                </a:rPr>
                <a:t>VISUAIS</a:t>
              </a:r>
            </a:p>
          </p:txBody>
        </p:sp>
        <p:pic>
          <p:nvPicPr>
            <p:cNvPr id="7175" name="Picture 8" descr="Visua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37635" y="1501574"/>
              <a:ext cx="2286000" cy="187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2"/>
          <p:cNvGrpSpPr>
            <a:grpSpLocks/>
          </p:cNvGrpSpPr>
          <p:nvPr/>
        </p:nvGrpSpPr>
        <p:grpSpPr bwMode="auto">
          <a:xfrm>
            <a:off x="1276351" y="3214688"/>
            <a:ext cx="2114549" cy="1509712"/>
            <a:chOff x="723900" y="3500438"/>
            <a:chExt cx="1760538" cy="1663700"/>
          </a:xfrm>
        </p:grpSpPr>
        <p:pic>
          <p:nvPicPr>
            <p:cNvPr id="10252" name="Imagem 1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557" y="3751263"/>
              <a:ext cx="911225" cy="116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3" name="Oval 6"/>
            <p:cNvSpPr>
              <a:spLocks noChangeArrowheads="1"/>
            </p:cNvSpPr>
            <p:nvPr/>
          </p:nvSpPr>
          <p:spPr bwMode="auto">
            <a:xfrm>
              <a:off x="723900" y="3500438"/>
              <a:ext cx="1760538" cy="16637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</p:grpSp>
      <p:grpSp>
        <p:nvGrpSpPr>
          <p:cNvPr id="3" name="Grupo 10"/>
          <p:cNvGrpSpPr>
            <a:grpSpLocks/>
          </p:cNvGrpSpPr>
          <p:nvPr/>
        </p:nvGrpSpPr>
        <p:grpSpPr bwMode="auto">
          <a:xfrm>
            <a:off x="8947151" y="3243263"/>
            <a:ext cx="2197100" cy="1660525"/>
            <a:chOff x="6477000" y="3429000"/>
            <a:chExt cx="1828800" cy="1828800"/>
          </a:xfrm>
        </p:grpSpPr>
        <p:sp>
          <p:nvSpPr>
            <p:cNvPr id="10250" name="Oval 7"/>
            <p:cNvSpPr>
              <a:spLocks noChangeArrowheads="1"/>
            </p:cNvSpPr>
            <p:nvPr/>
          </p:nvSpPr>
          <p:spPr bwMode="auto">
            <a:xfrm>
              <a:off x="6477000" y="3429000"/>
              <a:ext cx="1828800" cy="1828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  <p:pic>
          <p:nvPicPr>
            <p:cNvPr id="10251" name="Imagem 2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69113" y="3821113"/>
              <a:ext cx="1044575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upo 13"/>
          <p:cNvGrpSpPr>
            <a:grpSpLocks/>
          </p:cNvGrpSpPr>
          <p:nvPr/>
        </p:nvGrpSpPr>
        <p:grpSpPr bwMode="auto">
          <a:xfrm>
            <a:off x="4468284" y="928689"/>
            <a:ext cx="3547533" cy="1830387"/>
            <a:chOff x="3262324" y="928688"/>
            <a:chExt cx="2952750" cy="2016125"/>
          </a:xfrm>
        </p:grpSpPr>
        <p:pic>
          <p:nvPicPr>
            <p:cNvPr id="10248" name="Imagem 22"/>
            <p:cNvPicPr>
              <a:picLocks noChangeAspect="1"/>
            </p:cNvPicPr>
            <p:nvPr/>
          </p:nvPicPr>
          <p:blipFill>
            <a:blip r:embed="rId4"/>
            <a:srcRect t="8759" r="10774" b="37920"/>
            <a:stretch>
              <a:fillRect/>
            </a:stretch>
          </p:blipFill>
          <p:spPr bwMode="auto">
            <a:xfrm>
              <a:off x="3262324" y="1236657"/>
              <a:ext cx="2952750" cy="147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9" name="Oval 6"/>
            <p:cNvSpPr>
              <a:spLocks noChangeArrowheads="1"/>
            </p:cNvSpPr>
            <p:nvPr/>
          </p:nvSpPr>
          <p:spPr bwMode="auto">
            <a:xfrm>
              <a:off x="3396457" y="928688"/>
              <a:ext cx="2160587" cy="2016125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</p:grpSp>
      <p:pic>
        <p:nvPicPr>
          <p:cNvPr id="10245" name="Picture 11"/>
          <p:cNvPicPr>
            <a:picLocks noChangeAspect="1" noChangeArrowheads="1"/>
          </p:cNvPicPr>
          <p:nvPr/>
        </p:nvPicPr>
        <p:blipFill>
          <a:blip r:embed="rId5"/>
          <a:srcRect b="5769"/>
          <a:stretch>
            <a:fillRect/>
          </a:stretch>
        </p:blipFill>
        <p:spPr bwMode="auto">
          <a:xfrm>
            <a:off x="4324351" y="3071814"/>
            <a:ext cx="360256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201084" y="76201"/>
            <a:ext cx="11084983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500" b="1" dirty="0">
                <a:solidFill>
                  <a:schemeClr val="tx2"/>
                </a:solidFill>
                <a:latin typeface="+mj-lt"/>
                <a:cs typeface="Arial" charset="0"/>
              </a:rPr>
              <a:t> </a:t>
            </a:r>
            <a:r>
              <a:rPr lang="pt-BR" sz="4500" b="1" dirty="0">
                <a:solidFill>
                  <a:schemeClr val="accent3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VISUAIS</a:t>
            </a:r>
          </a:p>
        </p:txBody>
      </p:sp>
      <p:sp>
        <p:nvSpPr>
          <p:cNvPr id="10247" name="CaixaDeTexto 14"/>
          <p:cNvSpPr txBox="1">
            <a:spLocks noChangeArrowheads="1"/>
          </p:cNvSpPr>
          <p:nvPr/>
        </p:nvSpPr>
        <p:spPr bwMode="auto">
          <a:xfrm>
            <a:off x="4857751" y="2682876"/>
            <a:ext cx="2571749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altLang="pt-BR" sz="2400" b="1"/>
              <a:t>Analíticos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1"/>
          <p:cNvGrpSpPr>
            <a:grpSpLocks/>
          </p:cNvGrpSpPr>
          <p:nvPr/>
        </p:nvGrpSpPr>
        <p:grpSpPr bwMode="auto">
          <a:xfrm>
            <a:off x="762001" y="3019425"/>
            <a:ext cx="3579284" cy="2690813"/>
            <a:chOff x="242888" y="2781300"/>
            <a:chExt cx="2816225" cy="2879725"/>
          </a:xfrm>
        </p:grpSpPr>
        <p:pic>
          <p:nvPicPr>
            <p:cNvPr id="9228" name="Imagem 1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0075" y="2878137"/>
              <a:ext cx="2101850" cy="268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9" name="Oval 6"/>
            <p:cNvSpPr>
              <a:spLocks noChangeArrowheads="1"/>
            </p:cNvSpPr>
            <p:nvPr/>
          </p:nvSpPr>
          <p:spPr bwMode="auto">
            <a:xfrm>
              <a:off x="242888" y="2781300"/>
              <a:ext cx="2816225" cy="2879725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</p:grpSp>
      <p:sp>
        <p:nvSpPr>
          <p:cNvPr id="3" name="Retângulo 2"/>
          <p:cNvSpPr/>
          <p:nvPr/>
        </p:nvSpPr>
        <p:spPr>
          <a:xfrm>
            <a:off x="0" y="76201"/>
            <a:ext cx="12192000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500" b="1" dirty="0">
                <a:solidFill>
                  <a:schemeClr val="tx2"/>
                </a:solidFill>
                <a:latin typeface="+mj-lt"/>
                <a:cs typeface="Arial" charset="0"/>
              </a:rPr>
              <a:t> </a:t>
            </a:r>
            <a:r>
              <a:rPr lang="pt-BR" sz="4500" b="1" dirty="0">
                <a:solidFill>
                  <a:schemeClr val="accent3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AUDITIVOS</a:t>
            </a:r>
          </a:p>
        </p:txBody>
      </p:sp>
      <p:grpSp>
        <p:nvGrpSpPr>
          <p:cNvPr id="4" name="Grupo 10"/>
          <p:cNvGrpSpPr>
            <a:grpSpLocks/>
          </p:cNvGrpSpPr>
          <p:nvPr/>
        </p:nvGrpSpPr>
        <p:grpSpPr bwMode="auto">
          <a:xfrm>
            <a:off x="5562601" y="857250"/>
            <a:ext cx="2324100" cy="1709738"/>
            <a:chOff x="3552825" y="981075"/>
            <a:chExt cx="1828800" cy="1828800"/>
          </a:xfrm>
        </p:grpSpPr>
        <p:sp>
          <p:nvSpPr>
            <p:cNvPr id="9226" name="Oval 6"/>
            <p:cNvSpPr>
              <a:spLocks noChangeArrowheads="1"/>
            </p:cNvSpPr>
            <p:nvPr/>
          </p:nvSpPr>
          <p:spPr bwMode="auto">
            <a:xfrm>
              <a:off x="3552825" y="981075"/>
              <a:ext cx="1828800" cy="1828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  <p:pic>
          <p:nvPicPr>
            <p:cNvPr id="9227" name="Imagem 1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95738" y="1465263"/>
              <a:ext cx="1027112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upo 12"/>
          <p:cNvGrpSpPr>
            <a:grpSpLocks/>
          </p:cNvGrpSpPr>
          <p:nvPr/>
        </p:nvGrpSpPr>
        <p:grpSpPr bwMode="auto">
          <a:xfrm>
            <a:off x="9074151" y="3019425"/>
            <a:ext cx="2324100" cy="1709738"/>
            <a:chOff x="6477000" y="3429000"/>
            <a:chExt cx="1828800" cy="1828800"/>
          </a:xfrm>
        </p:grpSpPr>
        <p:sp>
          <p:nvSpPr>
            <p:cNvPr id="9224" name="Oval 7"/>
            <p:cNvSpPr>
              <a:spLocks noChangeArrowheads="1"/>
            </p:cNvSpPr>
            <p:nvPr/>
          </p:nvSpPr>
          <p:spPr bwMode="auto">
            <a:xfrm>
              <a:off x="6477000" y="3429000"/>
              <a:ext cx="1828800" cy="1828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  <p:pic>
          <p:nvPicPr>
            <p:cNvPr id="9225" name="Imagem 1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69113" y="3821113"/>
              <a:ext cx="1044575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222" name="Picture 11"/>
          <p:cNvPicPr>
            <a:picLocks noChangeAspect="1" noChangeArrowheads="1"/>
          </p:cNvPicPr>
          <p:nvPr/>
        </p:nvPicPr>
        <p:blipFill>
          <a:blip r:embed="rId5"/>
          <a:srcRect b="5144"/>
          <a:stretch>
            <a:fillRect/>
          </a:stretch>
        </p:blipFill>
        <p:spPr bwMode="auto">
          <a:xfrm>
            <a:off x="4832351" y="2876550"/>
            <a:ext cx="3740149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CaixaDeTexto 13"/>
          <p:cNvSpPr txBox="1">
            <a:spLocks noChangeArrowheads="1"/>
          </p:cNvSpPr>
          <p:nvPr/>
        </p:nvSpPr>
        <p:spPr bwMode="auto">
          <a:xfrm>
            <a:off x="1238251" y="5824538"/>
            <a:ext cx="2571749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altLang="pt-BR" sz="2400" b="1"/>
              <a:t>Pragmáticos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0"/>
          <p:cNvGrpSpPr>
            <a:grpSpLocks/>
          </p:cNvGrpSpPr>
          <p:nvPr/>
        </p:nvGrpSpPr>
        <p:grpSpPr bwMode="auto">
          <a:xfrm>
            <a:off x="762000" y="3143250"/>
            <a:ext cx="2347384" cy="1663700"/>
            <a:chOff x="723900" y="3500438"/>
            <a:chExt cx="1760538" cy="1663700"/>
          </a:xfrm>
        </p:grpSpPr>
        <p:pic>
          <p:nvPicPr>
            <p:cNvPr id="11276" name="Imagem 1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557" y="3751263"/>
              <a:ext cx="911225" cy="116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7" name="Oval 6"/>
            <p:cNvSpPr>
              <a:spLocks noChangeArrowheads="1"/>
            </p:cNvSpPr>
            <p:nvPr/>
          </p:nvSpPr>
          <p:spPr bwMode="auto">
            <a:xfrm>
              <a:off x="723900" y="3500438"/>
              <a:ext cx="1760538" cy="16637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</p:grpSp>
      <p:grpSp>
        <p:nvGrpSpPr>
          <p:cNvPr id="3" name="Grupo 12"/>
          <p:cNvGrpSpPr>
            <a:grpSpLocks/>
          </p:cNvGrpSpPr>
          <p:nvPr/>
        </p:nvGrpSpPr>
        <p:grpSpPr bwMode="auto">
          <a:xfrm>
            <a:off x="7766051" y="2500314"/>
            <a:ext cx="3598333" cy="2700337"/>
            <a:chOff x="5976938" y="2960688"/>
            <a:chExt cx="2698750" cy="2700337"/>
          </a:xfrm>
        </p:grpSpPr>
        <p:pic>
          <p:nvPicPr>
            <p:cNvPr id="11274" name="Imagem 18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76938" y="2960688"/>
              <a:ext cx="2698750" cy="2700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5" name="Oval 7"/>
            <p:cNvSpPr>
              <a:spLocks noChangeArrowheads="1"/>
            </p:cNvSpPr>
            <p:nvPr/>
          </p:nvSpPr>
          <p:spPr bwMode="auto">
            <a:xfrm>
              <a:off x="6118226" y="3086894"/>
              <a:ext cx="2416175" cy="2447925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</p:grpSp>
      <p:grpSp>
        <p:nvGrpSpPr>
          <p:cNvPr id="4" name="Grupo 13"/>
          <p:cNvGrpSpPr>
            <a:grpSpLocks/>
          </p:cNvGrpSpPr>
          <p:nvPr/>
        </p:nvGrpSpPr>
        <p:grpSpPr bwMode="auto">
          <a:xfrm>
            <a:off x="4229100" y="981075"/>
            <a:ext cx="2438400" cy="1828800"/>
            <a:chOff x="3552825" y="981075"/>
            <a:chExt cx="1828800" cy="1828800"/>
          </a:xfrm>
        </p:grpSpPr>
        <p:sp>
          <p:nvSpPr>
            <p:cNvPr id="11272" name="Oval 6"/>
            <p:cNvSpPr>
              <a:spLocks noChangeArrowheads="1"/>
            </p:cNvSpPr>
            <p:nvPr/>
          </p:nvSpPr>
          <p:spPr bwMode="auto">
            <a:xfrm>
              <a:off x="3552825" y="981075"/>
              <a:ext cx="1828800" cy="1828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 altLang="pt-BR"/>
            </a:p>
          </p:txBody>
        </p:sp>
        <p:pic>
          <p:nvPicPr>
            <p:cNvPr id="11273" name="Imagem 1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53669" y="1465263"/>
              <a:ext cx="1027112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269" name="Picture 11"/>
          <p:cNvPicPr>
            <a:picLocks noChangeAspect="1" noChangeArrowheads="1"/>
          </p:cNvPicPr>
          <p:nvPr/>
        </p:nvPicPr>
        <p:blipFill>
          <a:blip r:embed="rId5"/>
          <a:srcRect b="6255"/>
          <a:stretch>
            <a:fillRect/>
          </a:stretch>
        </p:blipFill>
        <p:spPr bwMode="auto">
          <a:xfrm>
            <a:off x="3475567" y="2955926"/>
            <a:ext cx="392430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0" y="76201"/>
            <a:ext cx="12192000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500" b="1" dirty="0">
                <a:solidFill>
                  <a:schemeClr val="tx2"/>
                </a:solidFill>
                <a:latin typeface="+mj-lt"/>
                <a:cs typeface="Arial" charset="0"/>
              </a:rPr>
              <a:t> </a:t>
            </a:r>
            <a:r>
              <a:rPr lang="pt-BR" sz="4500" b="1" dirty="0">
                <a:solidFill>
                  <a:schemeClr val="accent3">
                    <a:lumMod val="50000"/>
                  </a:schemeClr>
                </a:solidFill>
                <a:latin typeface="+mj-lt"/>
                <a:cs typeface="Arial" charset="0"/>
              </a:rPr>
              <a:t>CINESTÉSICOS</a:t>
            </a:r>
          </a:p>
        </p:txBody>
      </p:sp>
      <p:sp>
        <p:nvSpPr>
          <p:cNvPr id="11271" name="CaixaDeTexto 14"/>
          <p:cNvSpPr txBox="1">
            <a:spLocks noChangeArrowheads="1"/>
          </p:cNvSpPr>
          <p:nvPr/>
        </p:nvSpPr>
        <p:spPr bwMode="auto">
          <a:xfrm>
            <a:off x="8834967" y="5246689"/>
            <a:ext cx="2571751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altLang="pt-BR" sz="2400" b="1"/>
              <a:t>Afáveis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9348" y="1027970"/>
            <a:ext cx="9626662" cy="4587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4500" y="188913"/>
            <a:ext cx="113030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Bons comunicadores sabem falar a linguagem do outro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18523" y="5613991"/>
            <a:ext cx="11303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Os melhores profissionais comunicam em todos os sistemas representacionais</a:t>
            </a:r>
            <a:endParaRPr lang="pt-BR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ixaDeTexto 3"/>
          <p:cNvSpPr txBox="1">
            <a:spLocks noChangeArrowheads="1"/>
          </p:cNvSpPr>
          <p:nvPr/>
        </p:nvSpPr>
        <p:spPr bwMode="auto">
          <a:xfrm>
            <a:off x="0" y="5157788"/>
            <a:ext cx="12192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endParaRPr lang="pt-BR" altLang="pt-BR" sz="3600" b="1" i="1" dirty="0" smtClean="0">
              <a:solidFill>
                <a:srgbClr val="4F6228"/>
              </a:solidFill>
              <a:latin typeface="Abadi MT Condensed Extra Bold"/>
              <a:ea typeface="Abadi MT Condensed Extra Bold"/>
              <a:cs typeface="Abadi MT Condensed Extra Bold"/>
            </a:endParaRPr>
          </a:p>
          <a:p>
            <a:pPr algn="ctr" eaLnBrk="1" hangingPunct="1"/>
            <a:r>
              <a:rPr lang="pt-BR" altLang="pt-BR" sz="3600" b="1" dirty="0" smtClean="0">
                <a:solidFill>
                  <a:srgbClr val="4F6228"/>
                </a:solidFill>
                <a:latin typeface="Abadi MT Condensed Extra Bold"/>
                <a:ea typeface="Abadi MT Condensed Extra Bold"/>
                <a:cs typeface="Abadi MT Condensed Extra Bold"/>
              </a:rPr>
              <a:t>COMUNICAR </a:t>
            </a:r>
            <a:r>
              <a:rPr lang="pt-BR" altLang="pt-BR" sz="3600" b="1" dirty="0">
                <a:solidFill>
                  <a:srgbClr val="4F6228"/>
                </a:solidFill>
                <a:latin typeface="Abadi MT Condensed Extra Bold"/>
                <a:ea typeface="Abadi MT Condensed Extra Bold"/>
                <a:cs typeface="Abadi MT Condensed Extra Bold"/>
              </a:rPr>
              <a:t>É BUSCAR </a:t>
            </a:r>
            <a:r>
              <a:rPr lang="pt-BR" altLang="pt-BR" sz="3600" b="1" dirty="0" smtClean="0">
                <a:solidFill>
                  <a:srgbClr val="4F6228"/>
                </a:solidFill>
                <a:latin typeface="Abadi MT Condensed Extra Bold"/>
                <a:ea typeface="Abadi MT Condensed Extra Bold"/>
                <a:cs typeface="Abadi MT Condensed Extra Bold"/>
              </a:rPr>
              <a:t>SEMELHANÇA</a:t>
            </a:r>
          </a:p>
          <a:p>
            <a:pPr algn="ctr" eaLnBrk="1" hangingPunct="1"/>
            <a:endParaRPr lang="pt-BR" altLang="pt-BR" sz="3600" b="1" dirty="0">
              <a:solidFill>
                <a:srgbClr val="4F6228"/>
              </a:solidFill>
              <a:latin typeface="Abadi MT Condensed Extra Bold"/>
              <a:ea typeface="Abadi MT Condensed Extra Bold"/>
              <a:cs typeface="Abadi MT Condensed Extra Bold"/>
            </a:endParaRPr>
          </a:p>
        </p:txBody>
      </p:sp>
      <p:pic>
        <p:nvPicPr>
          <p:cNvPr id="16387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400" y="654050"/>
            <a:ext cx="9857317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/>
          </p:cNvSpPr>
          <p:nvPr>
            <p:ph type="title"/>
          </p:nvPr>
        </p:nvSpPr>
        <p:spPr>
          <a:xfrm>
            <a:off x="666751" y="-769938"/>
            <a:ext cx="9956800" cy="1143001"/>
          </a:xfrm>
        </p:spPr>
        <p:txBody>
          <a:bodyPr/>
          <a:lstStyle/>
          <a:p>
            <a:pPr eaLnBrk="1" hangingPunct="1"/>
            <a:r>
              <a:rPr lang="pt-BR" altLang="pt-BR" smtClean="0"/>
              <a:t>                 </a:t>
            </a:r>
          </a:p>
        </p:txBody>
      </p:sp>
      <p:pic>
        <p:nvPicPr>
          <p:cNvPr id="82948" name="Picture 2" descr="C:\Users\Public\Pictures\Sample Pictures\intensão positi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39433" y="165100"/>
            <a:ext cx="7715251" cy="652780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 bwMode="auto">
          <a:xfrm>
            <a:off x="0" y="71438"/>
            <a:ext cx="12192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200" b="1" dirty="0" smtClean="0">
                <a:solidFill>
                  <a:schemeClr val="accent3">
                    <a:lumMod val="50000"/>
                  </a:schemeClr>
                </a:solidFill>
                <a:latin typeface="Abadi MT Condensed Extra Bold"/>
                <a:ea typeface="+mj-ea"/>
                <a:cs typeface="Abadi MT Condensed Extra Bold"/>
              </a:rPr>
              <a:t>COMO MELHORAR A COMUNICAÇÃO</a:t>
            </a:r>
            <a:endParaRPr lang="pt-BR" sz="4200" b="1" dirty="0">
              <a:solidFill>
                <a:schemeClr val="accent3">
                  <a:lumMod val="50000"/>
                </a:schemeClr>
              </a:solidFill>
              <a:latin typeface="Abadi MT Condensed Extra Bold"/>
              <a:ea typeface="+mj-ea"/>
              <a:cs typeface="Abadi MT Condensed Extra Bold"/>
            </a:endParaRPr>
          </a:p>
        </p:txBody>
      </p:sp>
      <p:pic>
        <p:nvPicPr>
          <p:cNvPr id="50180" name="Picture 2" descr="http://www.e-neurocapitalhumano.org/imagenes/escucha_activ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2545" y="1995054"/>
            <a:ext cx="5140613" cy="343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452581" y="812801"/>
            <a:ext cx="1155469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000" b="1" dirty="0" smtClean="0"/>
              <a:t>Elementos</a:t>
            </a:r>
          </a:p>
          <a:p>
            <a:pPr>
              <a:lnSpc>
                <a:spcPct val="150000"/>
              </a:lnSpc>
            </a:pPr>
            <a:endParaRPr lang="pt-BR" sz="21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Contato visual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Expressão facial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Postura corporal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Equilíbrio Emocional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Tom de Voz (timbre</a:t>
            </a:r>
            <a:r>
              <a:rPr lang="pt-BR" sz="3000" dirty="0" smtClean="0"/>
              <a:t>)</a:t>
            </a:r>
            <a:endParaRPr lang="pt-BR" sz="3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3000" dirty="0" smtClean="0"/>
              <a:t> Volume (intensidade da voz)</a:t>
            </a:r>
          </a:p>
          <a:p>
            <a:pPr>
              <a:lnSpc>
                <a:spcPct val="150000"/>
              </a:lnSpc>
            </a:pPr>
            <a:endParaRPr lang="pt-BR" sz="21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34952" y="-100013"/>
            <a:ext cx="11525249" cy="9239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solidFill>
                  <a:schemeClr val="accent3">
                    <a:lumMod val="50000"/>
                  </a:schemeClr>
                </a:solidFill>
                <a:latin typeface="Abadi MT Condensed Extra Bold"/>
                <a:cs typeface="Abadi MT Condensed Extra Bold"/>
              </a:rPr>
              <a:t>Como criar SINTONIA </a:t>
            </a:r>
          </a:p>
        </p:txBody>
      </p:sp>
      <p:pic>
        <p:nvPicPr>
          <p:cNvPr id="52227" name="Picture 2" descr="http://blog.supermedia.com/media/customer-rap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817" y="742951"/>
            <a:ext cx="98298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2" descr="C:\Users\Instituto\Desktop\Rappor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1" y="3028951"/>
            <a:ext cx="10267951" cy="561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tângulo 8"/>
          <p:cNvSpPr>
            <a:spLocks noChangeArrowheads="1"/>
          </p:cNvSpPr>
          <p:nvPr/>
        </p:nvSpPr>
        <p:spPr bwMode="auto">
          <a:xfrm>
            <a:off x="387206" y="1317057"/>
            <a:ext cx="11049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pt-BR" altLang="pt-BR" sz="3600" b="1" i="1" dirty="0" smtClean="0">
                <a:latin typeface="Athelas Bold"/>
                <a:ea typeface="Athelas Bold"/>
                <a:cs typeface="Athelas Bold"/>
              </a:rPr>
              <a:t>S</a:t>
            </a:r>
            <a:r>
              <a:rPr lang="pt-BR" altLang="pt-BR" sz="3600" b="1" i="1" dirty="0" smtClean="0">
                <a:latin typeface="Athelas Bold"/>
                <a:ea typeface="Athelas Bold"/>
                <a:cs typeface="Athelas Bold"/>
              </a:rPr>
              <a:t>e a gente der mais importância para as nossas diferenças num </a:t>
            </a:r>
            <a:r>
              <a:rPr lang="pt-BR" altLang="pt-BR" sz="3600" b="1" i="1" dirty="0">
                <a:latin typeface="Athelas Bold"/>
                <a:ea typeface="Athelas Bold"/>
                <a:cs typeface="Athelas Bold"/>
              </a:rPr>
              <a:t>relacionamento, será </a:t>
            </a:r>
            <a:r>
              <a:rPr lang="pt-BR" altLang="pt-BR" sz="3600" b="1" i="1" dirty="0" smtClean="0">
                <a:latin typeface="Athelas Bold"/>
                <a:ea typeface="Athelas Bold"/>
                <a:cs typeface="Athelas Bold"/>
              </a:rPr>
              <a:t>mais difícil criar sintonia. 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pt-BR" altLang="pt-BR" sz="3600" b="1" i="1" dirty="0" smtClean="0">
                <a:latin typeface="Athelas Bold"/>
                <a:ea typeface="Athelas Bold"/>
                <a:cs typeface="Athelas Bold"/>
              </a:rPr>
              <a:t>Devemos dar importância para o que temos em comum e sermos felizes juntos.</a:t>
            </a:r>
            <a:endParaRPr lang="pt-BR" altLang="pt-BR" sz="3600" b="1" i="1" dirty="0">
              <a:latin typeface="Athelas Bold"/>
              <a:ea typeface="Athelas Bold"/>
              <a:cs typeface="Athelas Bold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gurando coraÃ§Ãµes vermelhos mÃ£o - modelo de tema agradecimento p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08" y="572655"/>
            <a:ext cx="11453091" cy="5874327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7407564" y="4821382"/>
            <a:ext cx="4498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b="1" dirty="0" smtClean="0"/>
          </a:p>
          <a:p>
            <a:pPr algn="ctr"/>
            <a:r>
              <a:rPr lang="pt-BR" sz="3000" b="1" dirty="0" smtClean="0"/>
              <a:t>     </a:t>
            </a:r>
            <a:r>
              <a:rPr lang="pt-BR" sz="3000" b="1" dirty="0" err="1" smtClean="0"/>
              <a:t>Melila</a:t>
            </a:r>
            <a:r>
              <a:rPr lang="pt-BR" sz="3000" b="1" dirty="0" smtClean="0"/>
              <a:t> </a:t>
            </a:r>
            <a:r>
              <a:rPr lang="pt-BR" sz="3000" b="1" dirty="0" smtClean="0"/>
              <a:t>Braga </a:t>
            </a:r>
          </a:p>
          <a:p>
            <a:pPr algn="ctr"/>
            <a:r>
              <a:rPr lang="pt-BR" sz="3000" b="1" dirty="0" smtClean="0"/>
              <a:t>     melilabraga@gmail.com</a:t>
            </a:r>
            <a:endParaRPr lang="pt-BR" sz="30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590474" y="2253673"/>
            <a:ext cx="24845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 smtClean="0">
                <a:solidFill>
                  <a:schemeClr val="bg1"/>
                </a:solidFill>
                <a:latin typeface="Algerian" pitchFamily="82" charset="0"/>
              </a:rPr>
              <a:t>GRATIDÃO</a:t>
            </a:r>
            <a:endParaRPr lang="pt-BR" sz="3000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9218" name="AutoShape 2" descr="Resultado de imagem para comunicaÃ§Ã£o pintura rupest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183</Words>
  <Application>Microsoft Office PowerPoint</Application>
  <PresentationFormat>Personalizar</PresentationFormat>
  <Paragraphs>54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 </vt:lpstr>
      <vt:lpstr> </vt:lpstr>
      <vt:lpstr>PINTURA RUPESTRE E A NECESSIDADE DE COMUNICAR</vt:lpstr>
      <vt:lpstr>Importância da Comunicação para o Desenvolvimento</vt:lpstr>
      <vt:lpstr>COMUNICAR: TORNAR COMUM</vt:lpstr>
      <vt:lpstr>Slide 6</vt:lpstr>
      <vt:lpstr>Slide 7</vt:lpstr>
      <vt:lpstr>Impacto na Comunicação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                 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Ravissan</dc:creator>
  <cp:lastModifiedBy>Melila</cp:lastModifiedBy>
  <cp:revision>174</cp:revision>
  <dcterms:created xsi:type="dcterms:W3CDTF">2018-06-13T20:57:16Z</dcterms:created>
  <dcterms:modified xsi:type="dcterms:W3CDTF">2019-06-27T17:30:52Z</dcterms:modified>
</cp:coreProperties>
</file>